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5" r:id="rId4"/>
    <p:sldId id="257" r:id="rId5"/>
    <p:sldId id="270" r:id="rId6"/>
    <p:sldId id="271" r:id="rId7"/>
    <p:sldId id="272" r:id="rId8"/>
    <p:sldId id="258" r:id="rId9"/>
    <p:sldId id="273" r:id="rId10"/>
    <p:sldId id="259" r:id="rId11"/>
    <p:sldId id="269" r:id="rId12"/>
    <p:sldId id="260" r:id="rId13"/>
    <p:sldId id="261" r:id="rId14"/>
    <p:sldId id="267" r:id="rId15"/>
    <p:sldId id="268" r:id="rId16"/>
    <p:sldId id="263" r:id="rId17"/>
    <p:sldId id="266" r:id="rId18"/>
    <p:sldId id="262" r:id="rId19"/>
    <p:sldId id="274" r:id="rId20"/>
    <p:sldId id="26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E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72" autoAdjust="0"/>
  </p:normalViewPr>
  <p:slideViewPr>
    <p:cSldViewPr>
      <p:cViewPr varScale="1">
        <p:scale>
          <a:sx n="100" d="100"/>
          <a:sy n="100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C86F-7CAF-4CB2-8273-5A2D1E683488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9A25-903F-4BD8-A754-778238E131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6CA3-C07B-4284-8102-F3C1CA9A511D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C43E-7C2D-4E41-BBA2-6AA2D562E5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Il nostro primo riferimento è il lettore.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Il che vuol dire che dobbiamo conoscere i suoi bisogni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 i suoi interessi. E interagire con questi.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Non si tratta di assecondare chi ci legge, ma di intercettare il suo bisogno di informazione e la sua sensibilità.</a:t>
            </a:r>
          </a:p>
          <a:p>
            <a:endParaRPr lang="it-I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 fonte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Cioè il livello di autorità e di credibilità di chi fa o parla.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Una stessa cosa detta da un parrocchiano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dal presidente della circoscrizione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dal parroco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dal consiglio pastorale ha una importanza diversa.</a:t>
            </a:r>
          </a:p>
          <a:p>
            <a:endParaRPr lang="it-I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 vicinanza fisica o psicologica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Più l’avvenimento avviene “sulla soglia di casa”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 più è interessante per il lettore.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 c’è una vicinanza che non è per forza fisica.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Occorre valutare la capacità di coinvolgimento emotivo e di identificazione con quell’avvenimento o quella persona da parte dei nostri lettori.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endParaRPr lang="it-I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Il tempo nel quale si compie l’evento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Dovremmo avere riguardo alla periodicità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del nostro giornale.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Inutile parlare di ciò che si è fatto in Avvento se l’uscita del giornale è prevista a Pasqua. Anche se sono state fatte cose eccezionali, il passare del tempo fa sì che quella non sia più una notizia.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endParaRPr lang="it-I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Il tempo nel quale si compie l’evento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Meglio anticipare gli eventi programmabili.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Dare spazio a ciò che è accaduto appena prima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la chiusura del numero.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endParaRPr lang="it-I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Oggetto o soggetto del fatto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Diventa notizia ciò che accade a un ente o a una struttura  o in un luogo di quel territorio.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Oppure la notizia è tale per la notorietà di chi compie il fatto o ne è vittima, o ancora per il numero di soggetti che coinvolge.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BC43E-7C2D-4E41-BBA2-6AA2D562E5A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teriali%20laboratorio/costruiamo%20il%20timone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la%20nostra%20voce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Chiesa%20Nuova%20Settembre%20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lv%20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1556792"/>
            <a:ext cx="7924800" cy="740296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Progettiamo il Giornale di Comunità</a:t>
            </a:r>
            <a:endParaRPr lang="it-IT" sz="4000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0647"/>
            <a:ext cx="1451928" cy="148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2843808" y="4046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baseline="30000" dirty="0" smtClean="0"/>
              <a:t>Diocesi di Molfetta </a:t>
            </a:r>
            <a:r>
              <a:rPr lang="it-IT" sz="2400" b="1" baseline="30000" dirty="0" err="1" smtClean="0"/>
              <a:t>Ruvo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Giovinazzo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Terlizzi</a:t>
            </a:r>
            <a:endParaRPr lang="it-IT" sz="2400" b="1" baseline="30000" dirty="0" smtClean="0"/>
          </a:p>
          <a:p>
            <a:r>
              <a:rPr lang="it-IT" sz="2400" b="1" baseline="30000" dirty="0" smtClean="0"/>
              <a:t>Ufficio per le Comunicazioni sociali</a:t>
            </a:r>
          </a:p>
          <a:p>
            <a:r>
              <a:rPr lang="it-IT" sz="2400" b="1" baseline="30000" dirty="0" smtClean="0"/>
              <a:t>Ufficio per la Pastorale scolastica</a:t>
            </a:r>
          </a:p>
          <a:p>
            <a:r>
              <a:rPr lang="it-IT" sz="2400" b="1" baseline="30000" dirty="0" smtClean="0"/>
              <a:t>www.diocesimolfetta.it</a:t>
            </a:r>
            <a:endParaRPr lang="it-IT" sz="2400" dirty="0"/>
          </a:p>
        </p:txBody>
      </p:sp>
      <p:pic>
        <p:nvPicPr>
          <p:cNvPr id="9" name="Segnaposto contenuto 5" descr="locandina 2 appunatament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8772" y="2276872"/>
            <a:ext cx="747764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46085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000" dirty="0" smtClean="0">
                <a:solidFill>
                  <a:srgbClr val="FF0000"/>
                </a:solidFill>
              </a:rPr>
              <a:t>DIRETTORE: </a:t>
            </a:r>
            <a:r>
              <a:rPr lang="it-IT" sz="3000" dirty="0" smtClean="0"/>
              <a:t>parroco o un suo delegato </a:t>
            </a:r>
          </a:p>
          <a:p>
            <a:pPr>
              <a:buNone/>
              <a:defRPr/>
            </a:pPr>
            <a:r>
              <a:rPr lang="it-IT" sz="2400" dirty="0" smtClean="0"/>
              <a:t>(direttore responsabile – direttore editoriale – caporedattore)</a:t>
            </a:r>
          </a:p>
          <a:p>
            <a:pPr>
              <a:defRPr/>
            </a:pPr>
            <a:r>
              <a:rPr lang="it-IT" sz="3000" dirty="0" smtClean="0">
                <a:solidFill>
                  <a:srgbClr val="FF0000"/>
                </a:solidFill>
              </a:rPr>
              <a:t>REDATTORI: </a:t>
            </a:r>
            <a:r>
              <a:rPr lang="it-IT" sz="3000" dirty="0" smtClean="0"/>
              <a:t>un gruppo ristretto che </a:t>
            </a:r>
            <a:r>
              <a:rPr lang="it-IT" sz="3000" b="1" dirty="0" smtClean="0"/>
              <a:t>sia inserito nella vita della parrocchia</a:t>
            </a:r>
            <a:r>
              <a:rPr lang="it-IT" sz="3000" dirty="0" smtClean="0"/>
              <a:t>, con una certa dimestichezza per la comunicazione, “autonomia”</a:t>
            </a:r>
          </a:p>
          <a:p>
            <a:pPr>
              <a:defRPr/>
            </a:pPr>
            <a:r>
              <a:rPr lang="it-IT" sz="3000" dirty="0" smtClean="0">
                <a:solidFill>
                  <a:srgbClr val="FF0000"/>
                </a:solidFill>
              </a:rPr>
              <a:t>COLLABORATORI: </a:t>
            </a:r>
            <a:r>
              <a:rPr lang="it-IT" sz="3000" dirty="0" smtClean="0"/>
              <a:t>gruppo di persone a cui affidare la realizzazione di articoli o servizi da pubblicare</a:t>
            </a:r>
          </a:p>
          <a:p>
            <a:pPr>
              <a:defRPr/>
            </a:pPr>
            <a:r>
              <a:rPr lang="it-IT" sz="3000" dirty="0" smtClean="0">
                <a:solidFill>
                  <a:srgbClr val="FF0000"/>
                </a:solidFill>
              </a:rPr>
              <a:t>Grafico – impaginatore - fotografo</a:t>
            </a:r>
          </a:p>
          <a:p>
            <a:pPr>
              <a:defRPr/>
            </a:pPr>
            <a:endParaRPr lang="it-IT" sz="30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Redazione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4608511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smtClean="0"/>
              <a:t>Stilare il </a:t>
            </a:r>
            <a:r>
              <a:rPr lang="it-IT" sz="2800" b="1" dirty="0" smtClean="0">
                <a:solidFill>
                  <a:srgbClr val="FF0000"/>
                </a:solidFill>
              </a:rPr>
              <a:t>calendario delle uscite annuali</a:t>
            </a:r>
          </a:p>
          <a:p>
            <a:r>
              <a:rPr lang="it-IT" sz="2800" dirty="0" smtClean="0"/>
              <a:t>Stabilire </a:t>
            </a:r>
            <a:r>
              <a:rPr lang="it-IT" sz="2800" b="1" dirty="0" smtClean="0">
                <a:solidFill>
                  <a:srgbClr val="FF0000"/>
                </a:solidFill>
              </a:rPr>
              <a:t>numero di pagine, tipo di stampa </a:t>
            </a:r>
            <a:r>
              <a:rPr lang="it-IT" sz="2800" dirty="0" smtClean="0"/>
              <a:t>(mono/bicolore/quadricromia), </a:t>
            </a:r>
            <a:r>
              <a:rPr lang="it-IT" sz="2800" b="1" dirty="0" smtClean="0">
                <a:solidFill>
                  <a:srgbClr val="FF0000"/>
                </a:solidFill>
              </a:rPr>
              <a:t>tiratura, costi e copertura</a:t>
            </a:r>
          </a:p>
          <a:p>
            <a:r>
              <a:rPr lang="it-IT" sz="2800" dirty="0" smtClean="0"/>
              <a:t>Riunione per progettare il </a:t>
            </a:r>
            <a:r>
              <a:rPr lang="it-IT" sz="2800" b="1" dirty="0" smtClean="0">
                <a:solidFill>
                  <a:srgbClr val="FF0000"/>
                </a:solidFill>
              </a:rPr>
              <a:t>singolo giornale</a:t>
            </a:r>
            <a:r>
              <a:rPr lang="it-IT" sz="2800" dirty="0" smtClean="0"/>
              <a:t>: </a:t>
            </a:r>
          </a:p>
          <a:p>
            <a:pPr lvl="1"/>
            <a:r>
              <a:rPr lang="it-IT" sz="2200" dirty="0" smtClean="0"/>
              <a:t>argomenti da trattare, </a:t>
            </a:r>
          </a:p>
          <a:p>
            <a:pPr lvl="1"/>
            <a:r>
              <a:rPr lang="it-IT" sz="2200" dirty="0" smtClean="0"/>
              <a:t>spazi da assegnare a ogni argomento, </a:t>
            </a:r>
          </a:p>
          <a:p>
            <a:pPr lvl="1"/>
            <a:r>
              <a:rPr lang="it-IT" sz="2200" dirty="0" smtClean="0"/>
              <a:t>individuazione di redattori o collaboratori a cui affidare la realizzazione degli articoli, </a:t>
            </a:r>
          </a:p>
          <a:p>
            <a:pPr lvl="1"/>
            <a:r>
              <a:rPr lang="it-IT" sz="2200" dirty="0" smtClean="0"/>
              <a:t>Apparato iconografico (foto, vignette, </a:t>
            </a:r>
            <a:r>
              <a:rPr lang="it-IT" sz="2200" dirty="0" err="1" smtClean="0"/>
              <a:t>immagini…</a:t>
            </a:r>
            <a:r>
              <a:rPr lang="it-IT" sz="2200" dirty="0" smtClean="0"/>
              <a:t>)</a:t>
            </a:r>
          </a:p>
          <a:p>
            <a:pPr lvl="1"/>
            <a:r>
              <a:rPr lang="it-IT" sz="2200" dirty="0" smtClean="0"/>
              <a:t>definizione dei tempi per la consegna dei materiali commissionati</a:t>
            </a:r>
          </a:p>
          <a:p>
            <a:r>
              <a:rPr lang="it-IT" sz="2800" dirty="0" smtClean="0"/>
              <a:t>Riunione per </a:t>
            </a:r>
            <a:r>
              <a:rPr lang="it-IT" sz="2800" b="1" dirty="0" smtClean="0">
                <a:solidFill>
                  <a:srgbClr val="FF0000"/>
                </a:solidFill>
              </a:rPr>
              <a:t>“controllo di qualità” </a:t>
            </a:r>
            <a:r>
              <a:rPr lang="it-IT" sz="2800" dirty="0" smtClean="0"/>
              <a:t>articoli commissionati e rispondenza degli stessi agli spazi assegnati.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Correzione e ok definitivo per la stampa</a:t>
            </a:r>
          </a:p>
          <a:p>
            <a:r>
              <a:rPr lang="it-IT" sz="2800" b="1" dirty="0" smtClean="0"/>
              <a:t>Distribuzione</a:t>
            </a:r>
            <a:r>
              <a:rPr lang="it-IT" sz="2800" b="1" dirty="0" smtClean="0">
                <a:solidFill>
                  <a:srgbClr val="FF0000"/>
                </a:solidFill>
              </a:rPr>
              <a:t> “ad </a:t>
            </a:r>
            <a:r>
              <a:rPr lang="it-IT" sz="2800" b="1" dirty="0" err="1" smtClean="0">
                <a:solidFill>
                  <a:srgbClr val="FF0000"/>
                </a:solidFill>
              </a:rPr>
              <a:t>personam</a:t>
            </a:r>
            <a:r>
              <a:rPr lang="it-IT" sz="2800" b="1" dirty="0" smtClean="0">
                <a:solidFill>
                  <a:srgbClr val="FF0000"/>
                </a:solidFill>
              </a:rPr>
              <a:t>”</a:t>
            </a:r>
          </a:p>
          <a:p>
            <a:pPr>
              <a:defRPr/>
            </a:pPr>
            <a:endParaRPr lang="it-IT" sz="30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Compiti della Redazione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Non è serio </a:t>
            </a:r>
            <a:r>
              <a:rPr lang="it-IT" b="1" dirty="0" smtClean="0">
                <a:solidFill>
                  <a:srgbClr val="FF0000"/>
                </a:solidFill>
              </a:rPr>
              <a:t>improvvisare</a:t>
            </a:r>
            <a:r>
              <a:rPr lang="it-IT" dirty="0" smtClean="0"/>
              <a:t> e cambiare sempre l’aspetto del giornale</a:t>
            </a:r>
          </a:p>
          <a:p>
            <a:r>
              <a:rPr lang="it-IT" dirty="0" smtClean="0"/>
              <a:t>È opportuno avere un progetto che comprenda in maniera </a:t>
            </a:r>
            <a:r>
              <a:rPr lang="it-IT" b="1" dirty="0" smtClean="0">
                <a:solidFill>
                  <a:srgbClr val="FF0000"/>
                </a:solidFill>
              </a:rPr>
              <a:t>stabile le sezioni del giornale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L’organizzazione ordinata </a:t>
            </a:r>
            <a:r>
              <a:rPr lang="it-IT" dirty="0" smtClean="0"/>
              <a:t>del giornale contribuisce a “fidelizzare” i lettori</a:t>
            </a:r>
          </a:p>
          <a:p>
            <a:r>
              <a:rPr lang="it-IT" dirty="0" smtClean="0"/>
              <a:t>Il giornale si presenta ordinato anche quando è equilibrato nella </a:t>
            </a:r>
            <a:r>
              <a:rPr lang="it-IT" b="1" dirty="0" smtClean="0">
                <a:solidFill>
                  <a:srgbClr val="FF0000"/>
                </a:solidFill>
              </a:rPr>
              <a:t>lunghezza degli articoli </a:t>
            </a:r>
            <a:r>
              <a:rPr lang="it-IT" dirty="0" smtClean="0"/>
              <a:t>e nel numero di pagine, in ogni uscita (evitare l’effetto fisarmonica)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Progetto del giornale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/>
          </a:bodyPr>
          <a:lstStyle/>
          <a:p>
            <a:r>
              <a:rPr lang="it-IT" dirty="0" smtClean="0"/>
              <a:t>Definire in fase iniziale il </a:t>
            </a:r>
            <a:r>
              <a:rPr lang="it-IT" b="1" dirty="0" smtClean="0">
                <a:solidFill>
                  <a:srgbClr val="FF0000"/>
                </a:solidFill>
              </a:rPr>
              <a:t>progetto editoriale</a:t>
            </a:r>
            <a:r>
              <a:rPr lang="it-IT" dirty="0" smtClean="0"/>
              <a:t>, cioè la finalità e la struttura stabile che il giornale dovrà avere </a:t>
            </a:r>
          </a:p>
          <a:p>
            <a:pPr lvl="1"/>
            <a:r>
              <a:rPr lang="it-IT" sz="3200" b="1" dirty="0" smtClean="0">
                <a:solidFill>
                  <a:srgbClr val="FF0000"/>
                </a:solidFill>
              </a:rPr>
              <a:t>Quali sezioni </a:t>
            </a:r>
            <a:r>
              <a:rPr lang="it-IT" sz="3200" dirty="0" smtClean="0"/>
              <a:t>attivare e in quale ordine (fisse e mobili)</a:t>
            </a:r>
          </a:p>
          <a:p>
            <a:pPr lvl="1"/>
            <a:r>
              <a:rPr lang="it-IT" sz="3200" b="1" dirty="0" smtClean="0">
                <a:solidFill>
                  <a:srgbClr val="FF0000"/>
                </a:solidFill>
              </a:rPr>
              <a:t>Quale spazio </a:t>
            </a:r>
            <a:r>
              <a:rPr lang="it-IT" sz="3200" dirty="0" smtClean="0"/>
              <a:t>(numero di pagine) riservare a ogni sezione</a:t>
            </a:r>
          </a:p>
          <a:p>
            <a:pPr lvl="1"/>
            <a:r>
              <a:rPr lang="it-IT" sz="3200" b="1" dirty="0" smtClean="0">
                <a:solidFill>
                  <a:srgbClr val="FF0000"/>
                </a:solidFill>
              </a:rPr>
              <a:t>Quanti articoli </a:t>
            </a:r>
            <a:r>
              <a:rPr lang="it-IT" sz="3200" dirty="0" smtClean="0"/>
              <a:t>inserire in ogni pagina, (giusto equilibrio tra testo e immagine)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Sezioni del giornale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Che argomenti scegliere?</a:t>
            </a:r>
          </a:p>
          <a:p>
            <a:pPr lvl="1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 chi</a:t>
            </a:r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vogliamo rivolgerci?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it-IT" b="1" dirty="0" smtClean="0">
                <a:solidFill>
                  <a:srgbClr val="FF0000"/>
                </a:solidFill>
              </a:rPr>
              <a:t>Un giornale di comunità </a:t>
            </a:r>
            <a:r>
              <a:rPr lang="it-IT" b="1" dirty="0" err="1" smtClean="0">
                <a:solidFill>
                  <a:srgbClr val="FF0000"/>
                </a:solidFill>
              </a:rPr>
              <a:t>parla…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b="1" dirty="0" smtClean="0"/>
              <a:t>chi frequenta </a:t>
            </a:r>
            <a:r>
              <a:rPr lang="it-IT" dirty="0" smtClean="0"/>
              <a:t>la parrocchia</a:t>
            </a:r>
          </a:p>
          <a:p>
            <a:r>
              <a:rPr lang="it-IT" dirty="0" smtClean="0"/>
              <a:t>alle persone del </a:t>
            </a:r>
            <a:r>
              <a:rPr lang="it-IT" b="1" dirty="0" smtClean="0"/>
              <a:t>territorio</a:t>
            </a:r>
          </a:p>
          <a:p>
            <a:r>
              <a:rPr lang="it-IT" dirty="0" smtClean="0"/>
              <a:t>parla della parrocchia e del territorio a chi </a:t>
            </a:r>
            <a:r>
              <a:rPr lang="it-IT" b="1" dirty="0" smtClean="0"/>
              <a:t>non è di quella parrocchia e di quel territorio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Quali notizie?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fontScale="92500" lnSpcReduction="2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Che argomenti scegliere?</a:t>
            </a:r>
          </a:p>
          <a:p>
            <a:pPr lvl="1"/>
            <a:r>
              <a:rPr lang="it-IT" dirty="0" smtClean="0"/>
              <a:t>diano una lettura della propria realtà parrocchiale</a:t>
            </a:r>
          </a:p>
          <a:p>
            <a:pPr lvl="1"/>
            <a:r>
              <a:rPr lang="it-IT" sz="2800" dirty="0" smtClean="0"/>
              <a:t>che abbiano attenzione alla vita del territorio</a:t>
            </a:r>
          </a:p>
          <a:p>
            <a:pPr lvl="1"/>
            <a:r>
              <a:rPr lang="it-IT" sz="2800" dirty="0" smtClean="0"/>
              <a:t>che parlino di ciò che accade alle persone di quella comunità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Per capire che cosa fa notizia bisogna riferirsi:</a:t>
            </a:r>
          </a:p>
          <a:p>
            <a:pPr lvl="1"/>
            <a:r>
              <a:rPr lang="it-IT" dirty="0" smtClean="0"/>
              <a:t>al lettore</a:t>
            </a:r>
          </a:p>
          <a:p>
            <a:pPr lvl="1"/>
            <a:r>
              <a:rPr lang="it-IT" sz="2800" dirty="0" smtClean="0"/>
              <a:t>alla fonte di quella notizia</a:t>
            </a:r>
          </a:p>
          <a:p>
            <a:pPr lvl="1"/>
            <a:r>
              <a:rPr lang="it-IT" sz="2800" dirty="0" smtClean="0"/>
              <a:t>alla vicinanza fisica o psicologica</a:t>
            </a:r>
          </a:p>
          <a:p>
            <a:pPr lvl="1"/>
            <a:r>
              <a:rPr lang="it-IT" sz="2800" dirty="0" smtClean="0"/>
              <a:t>al tempo nel quale si compie l’evento</a:t>
            </a:r>
          </a:p>
          <a:p>
            <a:pPr lvl="1"/>
            <a:r>
              <a:rPr lang="it-IT" sz="2800" dirty="0" smtClean="0"/>
              <a:t>all’oggetto o al soggetto del fatto</a:t>
            </a:r>
          </a:p>
          <a:p>
            <a:pPr lvl="1"/>
            <a:endParaRPr lang="it-IT" sz="28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Quali notizie?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fontScale="85000" lnSpcReduction="20000"/>
          </a:bodyPr>
          <a:lstStyle/>
          <a:p>
            <a:r>
              <a:rPr lang="it-IT" sz="3800" b="1" dirty="0" smtClean="0">
                <a:solidFill>
                  <a:srgbClr val="FF0000"/>
                </a:solidFill>
              </a:rPr>
              <a:t>Prima pagina</a:t>
            </a:r>
            <a:r>
              <a:rPr lang="it-IT" sz="3800" dirty="0" smtClean="0">
                <a:solidFill>
                  <a:srgbClr val="FF0000"/>
                </a:solidFill>
              </a:rPr>
              <a:t>: </a:t>
            </a:r>
            <a:r>
              <a:rPr lang="it-IT" sz="3800" dirty="0" smtClean="0"/>
              <a:t>“vetrina del giornale”, una foto o un breve articolo è già una notizia!</a:t>
            </a:r>
            <a:endParaRPr lang="it-IT" sz="3800" dirty="0" smtClean="0">
              <a:solidFill>
                <a:srgbClr val="FF0000"/>
              </a:solidFill>
            </a:endParaRPr>
          </a:p>
          <a:p>
            <a:r>
              <a:rPr lang="it-IT" sz="3800" b="1" dirty="0" smtClean="0">
                <a:solidFill>
                  <a:srgbClr val="FF0000"/>
                </a:solidFill>
              </a:rPr>
              <a:t>Editoriale</a:t>
            </a:r>
            <a:r>
              <a:rPr lang="it-IT" sz="3800" dirty="0" smtClean="0"/>
              <a:t>: solitamente la parola del parroco (non un’omelia o una catechesi, con una bella immagine) </a:t>
            </a:r>
          </a:p>
          <a:p>
            <a:r>
              <a:rPr lang="it-IT" sz="3800" b="1" dirty="0" smtClean="0">
                <a:solidFill>
                  <a:srgbClr val="FF0000"/>
                </a:solidFill>
              </a:rPr>
              <a:t>Vita della Chiesa</a:t>
            </a:r>
            <a:r>
              <a:rPr lang="it-IT" sz="3800" dirty="0" smtClean="0">
                <a:solidFill>
                  <a:srgbClr val="FF0000"/>
                </a:solidFill>
              </a:rPr>
              <a:t>: </a:t>
            </a:r>
            <a:r>
              <a:rPr lang="it-IT" sz="3800" dirty="0" smtClean="0"/>
              <a:t>universale, italiana, diocesana (</a:t>
            </a:r>
            <a:r>
              <a:rPr lang="it-IT" sz="3800" b="1" dirty="0" smtClean="0"/>
              <a:t>con ricadute sulla comunità</a:t>
            </a:r>
            <a:r>
              <a:rPr lang="it-IT" sz="3800" dirty="0" smtClean="0"/>
              <a:t>)</a:t>
            </a:r>
          </a:p>
          <a:p>
            <a:r>
              <a:rPr lang="it-IT" sz="3800" b="1" dirty="0" smtClean="0">
                <a:solidFill>
                  <a:srgbClr val="FF0000"/>
                </a:solidFill>
              </a:rPr>
              <a:t>Vita della parrocchia</a:t>
            </a:r>
            <a:r>
              <a:rPr lang="it-IT" sz="3800" dirty="0" smtClean="0">
                <a:solidFill>
                  <a:srgbClr val="FF0000"/>
                </a:solidFill>
              </a:rPr>
              <a:t>: </a:t>
            </a:r>
            <a:r>
              <a:rPr lang="it-IT" sz="3800" dirty="0" smtClean="0"/>
              <a:t>più grande è la parrocchia più pagine serviranno.</a:t>
            </a:r>
          </a:p>
          <a:p>
            <a:pPr lvl="1"/>
            <a:r>
              <a:rPr lang="it-IT" sz="3800" dirty="0" smtClean="0"/>
              <a:t>Non la </a:t>
            </a:r>
            <a:r>
              <a:rPr lang="it-IT" sz="3800" b="1" dirty="0" smtClean="0"/>
              <a:t>sommatoria</a:t>
            </a:r>
            <a:r>
              <a:rPr lang="it-IT" sz="3800" dirty="0" smtClean="0"/>
              <a:t> di singole esperienze ma l’idea di </a:t>
            </a:r>
            <a:r>
              <a:rPr lang="it-IT" sz="3800" b="1" dirty="0" smtClean="0"/>
              <a:t>comunità</a:t>
            </a:r>
            <a:r>
              <a:rPr lang="it-IT" sz="3800" dirty="0" smtClean="0"/>
              <a:t> da far emergere</a:t>
            </a:r>
          </a:p>
          <a:p>
            <a:pPr lvl="1"/>
            <a:endParaRPr lang="it-IT" sz="3600" u="sng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Quali sezioni?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fontScale="92500" lnSpcReduction="20000"/>
          </a:bodyPr>
          <a:lstStyle/>
          <a:p>
            <a:r>
              <a:rPr lang="it-IT" sz="3500" b="1" dirty="0" smtClean="0">
                <a:solidFill>
                  <a:srgbClr val="FF0000"/>
                </a:solidFill>
              </a:rPr>
              <a:t>Vita della comunità</a:t>
            </a:r>
            <a:r>
              <a:rPr lang="it-IT" sz="3500" dirty="0" smtClean="0"/>
              <a:t>: interrogarsi sulle vicende della comunità sociale in cui è inserita la parrocchia</a:t>
            </a:r>
          </a:p>
          <a:p>
            <a:r>
              <a:rPr lang="it-IT" sz="3500" b="1" dirty="0" smtClean="0">
                <a:solidFill>
                  <a:srgbClr val="FF0000"/>
                </a:solidFill>
              </a:rPr>
              <a:t>Cronaca</a:t>
            </a:r>
            <a:r>
              <a:rPr lang="it-IT" sz="3500" dirty="0" smtClean="0">
                <a:solidFill>
                  <a:srgbClr val="FF0000"/>
                </a:solidFill>
              </a:rPr>
              <a:t>: </a:t>
            </a:r>
            <a:r>
              <a:rPr lang="it-IT" sz="3500" dirty="0" smtClean="0"/>
              <a:t>dare conto delle iniziative promosse dalla parrocchia o che la coinvolgono (sport, cultura, scuola, etc.)</a:t>
            </a:r>
          </a:p>
          <a:p>
            <a:r>
              <a:rPr lang="it-IT" sz="3500" b="1" dirty="0" smtClean="0">
                <a:solidFill>
                  <a:srgbClr val="FF0000"/>
                </a:solidFill>
              </a:rPr>
              <a:t>Pagine di servizio: </a:t>
            </a:r>
            <a:r>
              <a:rPr lang="it-IT" sz="3500" dirty="0" smtClean="0"/>
              <a:t>anagrafe parrocchiale, orari, appuntamenti, bilanci finanziari, </a:t>
            </a:r>
            <a:r>
              <a:rPr lang="it-IT" sz="3500" dirty="0" err="1" smtClean="0"/>
              <a:t>progetti…curiosità…</a:t>
            </a:r>
            <a:endParaRPr lang="it-IT" sz="3500" dirty="0" smtClean="0"/>
          </a:p>
          <a:p>
            <a:r>
              <a:rPr lang="it-IT" sz="3500" b="1" dirty="0" smtClean="0">
                <a:solidFill>
                  <a:srgbClr val="FF0000"/>
                </a:solidFill>
              </a:rPr>
              <a:t>Pubblicità: </a:t>
            </a:r>
            <a:r>
              <a:rPr lang="it-IT" sz="3500" dirty="0" smtClean="0"/>
              <a:t>eventuale spazi da dare alle inserzioni pubblicitarie (primi da inserire)</a:t>
            </a:r>
          </a:p>
          <a:p>
            <a:pPr lvl="1"/>
            <a:endParaRPr lang="it-IT" sz="3600" u="sng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Quali sezioni?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fontScale="85000" lnSpcReduction="10000"/>
          </a:bodyPr>
          <a:lstStyle/>
          <a:p>
            <a:r>
              <a:rPr lang="it-IT" sz="3300" dirty="0" smtClean="0"/>
              <a:t>Rispetto tassativo del </a:t>
            </a:r>
            <a:r>
              <a:rPr lang="it-IT" sz="3300" b="1" dirty="0" smtClean="0">
                <a:solidFill>
                  <a:srgbClr val="FF0000"/>
                </a:solidFill>
              </a:rPr>
              <a:t>progetto grafico </a:t>
            </a:r>
            <a:r>
              <a:rPr lang="it-IT" sz="3300" dirty="0" smtClean="0"/>
              <a:t>(colonne, stili, </a:t>
            </a:r>
            <a:r>
              <a:rPr lang="it-IT" sz="3300" dirty="0" err="1" smtClean="0"/>
              <a:t>colori…</a:t>
            </a:r>
            <a:r>
              <a:rPr lang="it-IT" sz="3300" dirty="0" smtClean="0"/>
              <a:t>)</a:t>
            </a:r>
          </a:p>
          <a:p>
            <a:r>
              <a:rPr lang="it-IT" sz="3300" dirty="0" smtClean="0"/>
              <a:t>Rispetto dell’</a:t>
            </a:r>
            <a:r>
              <a:rPr lang="it-IT" sz="3300" b="1" dirty="0" smtClean="0">
                <a:solidFill>
                  <a:srgbClr val="FF0000"/>
                </a:solidFill>
              </a:rPr>
              <a:t>organizzazione</a:t>
            </a:r>
            <a:r>
              <a:rPr lang="it-IT" sz="3300" dirty="0" smtClean="0"/>
              <a:t> di ogni sezione</a:t>
            </a:r>
          </a:p>
          <a:p>
            <a:r>
              <a:rPr lang="it-IT" sz="3300" dirty="0" smtClean="0"/>
              <a:t>Rispetto delle </a:t>
            </a:r>
            <a:r>
              <a:rPr lang="it-IT" sz="3300" b="1" dirty="0" smtClean="0">
                <a:solidFill>
                  <a:srgbClr val="FF0000"/>
                </a:solidFill>
              </a:rPr>
              <a:t>gabbie</a:t>
            </a:r>
            <a:r>
              <a:rPr lang="it-IT" sz="3300" dirty="0" smtClean="0"/>
              <a:t> (numero battute di ogni articoli)</a:t>
            </a:r>
          </a:p>
          <a:p>
            <a:r>
              <a:rPr lang="it-IT" sz="3300" dirty="0" smtClean="0"/>
              <a:t>Rispetto della </a:t>
            </a:r>
            <a:r>
              <a:rPr lang="it-IT" sz="3300" b="1" dirty="0" smtClean="0">
                <a:solidFill>
                  <a:srgbClr val="FF0000"/>
                </a:solidFill>
              </a:rPr>
              <a:t>proporzione testo-immagine</a:t>
            </a:r>
          </a:p>
          <a:p>
            <a:r>
              <a:rPr lang="it-IT" sz="3300" dirty="0" smtClean="0"/>
              <a:t>Scelta di immagini coerenti con il testo e ben visibili</a:t>
            </a:r>
          </a:p>
          <a:p>
            <a:r>
              <a:rPr lang="it-IT" sz="3300" dirty="0" smtClean="0"/>
              <a:t>Rispetto assoluto dei </a:t>
            </a:r>
            <a:r>
              <a:rPr lang="it-IT" sz="3300" b="1" dirty="0" smtClean="0">
                <a:solidFill>
                  <a:srgbClr val="FF0000"/>
                </a:solidFill>
              </a:rPr>
              <a:t>tempi stabiliti </a:t>
            </a:r>
            <a:r>
              <a:rPr lang="it-IT" sz="3300" dirty="0" smtClean="0"/>
              <a:t>(serietà)</a:t>
            </a:r>
          </a:p>
          <a:p>
            <a:r>
              <a:rPr lang="it-IT" sz="3300" dirty="0" smtClean="0"/>
              <a:t>Rispetto di quanto previsto dalla legge: </a:t>
            </a:r>
            <a:r>
              <a:rPr lang="it-IT" sz="3300" b="1" dirty="0" smtClean="0">
                <a:solidFill>
                  <a:srgbClr val="FF0000"/>
                </a:solidFill>
              </a:rPr>
              <a:t>registrazione della testata </a:t>
            </a:r>
            <a:r>
              <a:rPr lang="it-IT" sz="3300" dirty="0" smtClean="0"/>
              <a:t>presso il tribunale, o manoscritto, etc.</a:t>
            </a:r>
          </a:p>
          <a:p>
            <a:r>
              <a:rPr lang="it-IT" sz="3300" dirty="0" smtClean="0"/>
              <a:t>Attenti alla </a:t>
            </a:r>
            <a:r>
              <a:rPr lang="it-IT" sz="3300" b="1" dirty="0" smtClean="0"/>
              <a:t>privacy</a:t>
            </a:r>
            <a:r>
              <a:rPr lang="it-IT" sz="3300" dirty="0" smtClean="0"/>
              <a:t>, al </a:t>
            </a:r>
            <a:r>
              <a:rPr lang="it-IT" sz="3300" b="1" dirty="0" smtClean="0"/>
              <a:t>copyright</a:t>
            </a:r>
            <a:r>
              <a:rPr lang="it-IT" sz="3300" dirty="0" smtClean="0"/>
              <a:t> e all’</a:t>
            </a:r>
            <a:r>
              <a:rPr lang="it-IT" sz="3300" b="1" dirty="0" smtClean="0"/>
              <a:t>originalità </a:t>
            </a:r>
            <a:r>
              <a:rPr lang="it-IT" sz="3300" dirty="0" smtClean="0"/>
              <a:t>degli articoli e </a:t>
            </a:r>
            <a:r>
              <a:rPr lang="it-IT" sz="3300" b="1" dirty="0" smtClean="0"/>
              <a:t>foto</a:t>
            </a:r>
          </a:p>
          <a:p>
            <a:endParaRPr lang="it-IT" sz="3400" b="1" dirty="0" smtClean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Raccomandazioni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134076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Esercitazione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2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143">
            <a:off x="4325480" y="2032994"/>
            <a:ext cx="4382646" cy="325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8"/>
            <a:ext cx="4752528" cy="5157192"/>
          </a:xfrm>
        </p:spPr>
        <p:txBody>
          <a:bodyPr>
            <a:normAutofit/>
          </a:bodyPr>
          <a:lstStyle/>
          <a:p>
            <a:r>
              <a:rPr lang="it-IT" sz="3300" dirty="0" smtClean="0"/>
              <a:t>Realizziamo il timone del giornale</a:t>
            </a:r>
          </a:p>
          <a:p>
            <a:r>
              <a:rPr lang="it-IT" sz="3300" dirty="0" smtClean="0"/>
              <a:t>Consultiamo i menabò di Publisher</a:t>
            </a:r>
          </a:p>
          <a:p>
            <a:r>
              <a:rPr lang="it-IT" sz="3300" dirty="0" smtClean="0"/>
              <a:t>Festival della Comunicazione a maggio?</a:t>
            </a:r>
            <a:endParaRPr lang="it-IT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1556792"/>
            <a:ext cx="7924800" cy="740296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Preghiamo…</a:t>
            </a:r>
            <a:endParaRPr lang="it-IT" sz="4000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0647"/>
            <a:ext cx="1451928" cy="148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2843808" y="4046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baseline="30000" dirty="0" smtClean="0"/>
              <a:t>Diocesi di Molfetta </a:t>
            </a:r>
            <a:r>
              <a:rPr lang="it-IT" sz="2400" b="1" baseline="30000" dirty="0" err="1" smtClean="0"/>
              <a:t>Ruvo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Giovinazzo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Terlizzi</a:t>
            </a:r>
            <a:endParaRPr lang="it-IT" sz="2400" b="1" baseline="30000" dirty="0" smtClean="0"/>
          </a:p>
          <a:p>
            <a:r>
              <a:rPr lang="it-IT" sz="2400" b="1" baseline="30000" dirty="0" smtClean="0"/>
              <a:t>Ufficio per le Comunicazioni sociali</a:t>
            </a:r>
          </a:p>
          <a:p>
            <a:r>
              <a:rPr lang="it-IT" sz="2400" b="1" baseline="30000" dirty="0" smtClean="0"/>
              <a:t>Ufficio per la Pastorale scolastica</a:t>
            </a:r>
          </a:p>
          <a:p>
            <a:r>
              <a:rPr lang="it-IT" sz="2400" b="1" baseline="30000" dirty="0" smtClean="0"/>
              <a:t>www.diocesimolfetta.it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928662" y="2610683"/>
            <a:ext cx="70723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Vangelo </a:t>
            </a:r>
            <a:r>
              <a:rPr lang="it-IT" smtClean="0"/>
              <a:t>di Luca, Capitolo </a:t>
            </a:r>
            <a:r>
              <a:rPr lang="it-IT" dirty="0" smtClean="0"/>
              <a:t>1            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sz="2000" baseline="30000" dirty="0" smtClean="0"/>
              <a:t>1</a:t>
            </a:r>
            <a:r>
              <a:rPr lang="it-IT" sz="2000" dirty="0" smtClean="0"/>
              <a:t> Poiché molti hanno cercato di raccontare con ordine gli avvenimenti che si sono compiuti in mezzo a noi, 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come ce li hanno trasmessi coloro che ne furono testimoni oculari fin da principio e divennero ministri della Parola, </a:t>
            </a:r>
            <a:r>
              <a:rPr lang="it-IT" sz="2000" baseline="30000" dirty="0" smtClean="0"/>
              <a:t>3</a:t>
            </a:r>
            <a:r>
              <a:rPr lang="it-IT" sz="2000" dirty="0" smtClean="0"/>
              <a:t>così anch'io ho deciso di fare ricerche accurate su ogni circostanza, fin dagli inizi, e di scriverne un resoconto ordinato per te, illustre </a:t>
            </a:r>
            <a:r>
              <a:rPr lang="it-IT" sz="2000" dirty="0" err="1" smtClean="0"/>
              <a:t>Teòfilo</a:t>
            </a:r>
            <a:r>
              <a:rPr lang="it-IT" sz="2000" dirty="0" smtClean="0"/>
              <a:t>, </a:t>
            </a:r>
            <a:r>
              <a:rPr lang="it-IT" sz="2000" baseline="30000" dirty="0" smtClean="0"/>
              <a:t>4</a:t>
            </a:r>
            <a:r>
              <a:rPr lang="it-IT" sz="2000" dirty="0" smtClean="0"/>
              <a:t>in modo che tu possa renderti conto della solidità degli insegnamenti che hai ricevuto.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0647"/>
            <a:ext cx="1451928" cy="148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2843808" y="4046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baseline="30000" dirty="0" smtClean="0"/>
              <a:t>Diocesi di Molfetta </a:t>
            </a:r>
            <a:r>
              <a:rPr lang="it-IT" sz="2400" b="1" baseline="30000" dirty="0" err="1" smtClean="0"/>
              <a:t>Ruvo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Giovinazzo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Terlizzi</a:t>
            </a:r>
            <a:endParaRPr lang="it-IT" sz="2400" b="1" baseline="30000" dirty="0" smtClean="0"/>
          </a:p>
          <a:p>
            <a:r>
              <a:rPr lang="it-IT" sz="2400" b="1" baseline="30000" dirty="0" smtClean="0"/>
              <a:t>Ufficio per le Comunicazioni sociali</a:t>
            </a:r>
          </a:p>
          <a:p>
            <a:r>
              <a:rPr lang="it-IT" sz="2400" b="1" baseline="30000" dirty="0" smtClean="0"/>
              <a:t>Ufficio per la Pastorale scolastica</a:t>
            </a:r>
          </a:p>
          <a:p>
            <a:r>
              <a:rPr lang="it-IT" sz="2400" b="1" baseline="30000" dirty="0" smtClean="0"/>
              <a:t>www.diocesimolfetta.it</a:t>
            </a:r>
            <a:endParaRPr lang="it-IT" sz="2400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Immagine 10" descr="convegno gennaio 20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074635"/>
            <a:ext cx="8892479" cy="423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1556792"/>
            <a:ext cx="7924800" cy="740296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Progettiamo il Giornale di Comunità</a:t>
            </a:r>
            <a:endParaRPr lang="it-IT" sz="4000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0647"/>
            <a:ext cx="1451928" cy="148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2843808" y="4046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baseline="30000" dirty="0" smtClean="0"/>
              <a:t>Diocesi di Molfetta </a:t>
            </a:r>
            <a:r>
              <a:rPr lang="it-IT" sz="2400" b="1" baseline="30000" dirty="0" err="1" smtClean="0"/>
              <a:t>Ruvo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Giovinazzo</a:t>
            </a:r>
            <a:r>
              <a:rPr lang="it-IT" sz="2400" b="1" baseline="30000" dirty="0" smtClean="0"/>
              <a:t> </a:t>
            </a:r>
            <a:r>
              <a:rPr lang="it-IT" sz="2400" b="1" baseline="30000" dirty="0" err="1" smtClean="0"/>
              <a:t>Terlizzi</a:t>
            </a:r>
            <a:endParaRPr lang="it-IT" sz="2400" b="1" baseline="30000" dirty="0" smtClean="0"/>
          </a:p>
          <a:p>
            <a:r>
              <a:rPr lang="it-IT" sz="2400" b="1" baseline="30000" dirty="0" smtClean="0"/>
              <a:t>Ufficio per le Comunicazioni sociali</a:t>
            </a:r>
          </a:p>
          <a:p>
            <a:r>
              <a:rPr lang="it-IT" sz="2400" b="1" baseline="30000" dirty="0" smtClean="0"/>
              <a:t>Ufficio per la Pastorale scolastica</a:t>
            </a:r>
          </a:p>
          <a:p>
            <a:r>
              <a:rPr lang="it-IT" sz="2400" b="1" baseline="30000" dirty="0" smtClean="0"/>
              <a:t>www.diocesimolfetta.it</a:t>
            </a:r>
            <a:endParaRPr lang="it-IT" sz="2400" dirty="0"/>
          </a:p>
        </p:txBody>
      </p:sp>
      <p:pic>
        <p:nvPicPr>
          <p:cNvPr id="9" name="Segnaposto contenuto 5" descr="locandina 2 appunatament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8772" y="2276872"/>
            <a:ext cx="747764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tangolo arrotondato 12"/>
          <p:cNvSpPr/>
          <p:nvPr/>
        </p:nvSpPr>
        <p:spPr>
          <a:xfrm>
            <a:off x="611560" y="3429000"/>
            <a:ext cx="4392488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424936" cy="482453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Molto diffusa la tradizione e la prassi del giornale parrocchiale</a:t>
            </a:r>
          </a:p>
          <a:p>
            <a:r>
              <a:rPr lang="it-IT" dirty="0" smtClean="0"/>
              <a:t>Circa 10 parrocchie su 36 ne realizzano uno</a:t>
            </a:r>
          </a:p>
          <a:p>
            <a:r>
              <a:rPr lang="it-IT" dirty="0" smtClean="0"/>
              <a:t>Diversità di tipologia e di impostazione</a:t>
            </a:r>
          </a:p>
          <a:p>
            <a:r>
              <a:rPr lang="it-IT" dirty="0" smtClean="0"/>
              <a:t>Realizzare un giornale è un’azione non meno impegnativa e non meno “pastorale” di una mensa per i poveri o di un’azione </a:t>
            </a:r>
            <a:r>
              <a:rPr lang="it-IT" dirty="0" err="1" smtClean="0"/>
              <a:t>catechistica…</a:t>
            </a:r>
            <a:endParaRPr lang="it-IT" dirty="0" smtClean="0"/>
          </a:p>
          <a:p>
            <a:r>
              <a:rPr lang="it-IT" dirty="0" smtClean="0"/>
              <a:t>Scrivere un pezzo è un “atto di amore” verso il lettore, va fatto con cura!</a:t>
            </a:r>
          </a:p>
          <a:p>
            <a:r>
              <a:rPr lang="it-IT" dirty="0" smtClean="0"/>
              <a:t>“Bollettino” o “giornale”?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Il giornale parrocchiale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424936" cy="4824535"/>
          </a:xfrm>
        </p:spPr>
        <p:txBody>
          <a:bodyPr>
            <a:normAutofit/>
          </a:bodyPr>
          <a:lstStyle/>
          <a:p>
            <a:r>
              <a:rPr lang="it-IT" b="1" dirty="0" smtClean="0">
                <a:hlinkClick r:id="rId2" action="ppaction://hlinkfile"/>
              </a:rPr>
              <a:t>Chiesa nuova </a:t>
            </a:r>
            <a:r>
              <a:rPr lang="it-IT" dirty="0" smtClean="0"/>
              <a:t>– Immacolata di Molfetta</a:t>
            </a:r>
          </a:p>
          <a:p>
            <a:r>
              <a:rPr lang="it-IT" b="1" dirty="0" smtClean="0">
                <a:hlinkClick r:id="rId3" action="ppaction://hlinkfile"/>
              </a:rPr>
              <a:t>La nostra voce </a:t>
            </a:r>
            <a:r>
              <a:rPr lang="it-IT" dirty="0" smtClean="0"/>
              <a:t>– San Domenico di Molfetta</a:t>
            </a:r>
          </a:p>
          <a:p>
            <a:r>
              <a:rPr lang="it-IT" b="1" dirty="0" smtClean="0"/>
              <a:t>Fermento</a:t>
            </a:r>
            <a:r>
              <a:rPr lang="it-IT" dirty="0" smtClean="0"/>
              <a:t> – SS. Redentore di </a:t>
            </a:r>
            <a:r>
              <a:rPr lang="it-IT" dirty="0" err="1" smtClean="0"/>
              <a:t>Ruvo</a:t>
            </a:r>
            <a:endParaRPr lang="it-IT" dirty="0" smtClean="0"/>
          </a:p>
          <a:p>
            <a:r>
              <a:rPr lang="it-IT" b="1" dirty="0" smtClean="0">
                <a:hlinkClick r:id="rId4" action="ppaction://hlinkfile"/>
              </a:rPr>
              <a:t>Parrocchia..</a:t>
            </a:r>
            <a:r>
              <a:rPr lang="it-IT" b="1" dirty="0" err="1" smtClean="0">
                <a:hlinkClick r:id="rId4" action="ppaction://hlinkfile"/>
              </a:rPr>
              <a:t>Inform@</a:t>
            </a:r>
            <a:r>
              <a:rPr lang="it-IT" b="1" dirty="0" smtClean="0">
                <a:hlinkClick r:id="rId4" action="ppaction://hlinkfile"/>
              </a:rPr>
              <a:t> </a:t>
            </a:r>
            <a:r>
              <a:rPr lang="it-IT" dirty="0" smtClean="0"/>
              <a:t>- Immacolata di </a:t>
            </a:r>
            <a:r>
              <a:rPr lang="it-IT" dirty="0" err="1" smtClean="0"/>
              <a:t>Terlizzi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Alcune esperienze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5445224"/>
            <a:ext cx="4780112" cy="995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013176"/>
            <a:ext cx="4038600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21088"/>
            <a:ext cx="4788024" cy="115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v 3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-40"/>
          <a:stretch>
            <a:fillRect/>
          </a:stretch>
        </p:blipFill>
        <p:spPr>
          <a:xfrm rot="21072098">
            <a:off x="569541" y="1264348"/>
            <a:ext cx="7459191" cy="583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424936" cy="482453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Il settimanale diocesano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  <p:pic>
        <p:nvPicPr>
          <p:cNvPr id="6" name="Immagine 5" descr="lv 3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5" cstate="screen"/>
          <a:srcRect l="-40"/>
          <a:stretch>
            <a:fillRect/>
          </a:stretch>
        </p:blipFill>
        <p:spPr>
          <a:xfrm rot="224684">
            <a:off x="1612703" y="1819148"/>
            <a:ext cx="5981998" cy="468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424936" cy="482453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134076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Il settimanale diocesano</a:t>
            </a:r>
            <a:endParaRPr lang="it-IT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03648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6084168" y="1772817"/>
            <a:ext cx="28803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it-IT" sz="2800" dirty="0" smtClean="0"/>
              <a:t> Impegno degli Animatori della Comunicazione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it-IT" sz="2800" dirty="0" smtClean="0"/>
              <a:t> Distribuzione personale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it-IT" sz="2800" dirty="0" smtClean="0"/>
              <a:t> Interazione con le parrocchie, associazioni, </a:t>
            </a:r>
            <a:r>
              <a:rPr lang="it-IT" sz="2800" dirty="0" err="1" smtClean="0"/>
              <a:t>scuole…</a:t>
            </a:r>
            <a:endParaRPr lang="it-IT" sz="2800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it-IT" sz="2800" dirty="0" smtClean="0"/>
              <a:t> Verifica </a:t>
            </a:r>
          </a:p>
          <a:p>
            <a:pPr>
              <a:buFont typeface="Arial" pitchFamily="34" charset="0"/>
              <a:buChar char="•"/>
            </a:pPr>
            <a:endParaRPr lang="it-IT" sz="28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23528" y="1556792"/>
            <a:ext cx="5592688" cy="5301208"/>
            <a:chOff x="323528" y="1556792"/>
            <a:chExt cx="5592688" cy="5301208"/>
          </a:xfrm>
        </p:grpSpPr>
        <p:pic>
          <p:nvPicPr>
            <p:cNvPr id="7" name="Immagine 6" descr="5 motivi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23528" y="1556792"/>
              <a:ext cx="5592688" cy="5301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ttangolo 9"/>
            <p:cNvSpPr/>
            <p:nvPr/>
          </p:nvSpPr>
          <p:spPr>
            <a:xfrm rot="21291143">
              <a:off x="1636610" y="3215935"/>
              <a:ext cx="50200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000" b="1" spc="-150" dirty="0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89</a:t>
              </a:r>
              <a:endParaRPr lang="it-IT" sz="2000" b="1" spc="-15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locandina 2 appunatamen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577213"/>
            <a:ext cx="8197724" cy="528078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80520" cy="115212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Dal </a:t>
            </a:r>
            <a:r>
              <a:rPr lang="it-IT" i="1" dirty="0" smtClean="0"/>
              <a:t>Bollettino</a:t>
            </a:r>
            <a:r>
              <a:rPr lang="it-IT" dirty="0" smtClean="0"/>
              <a:t> al </a:t>
            </a:r>
            <a:r>
              <a:rPr lang="it-IT" i="1" dirty="0" smtClean="0"/>
              <a:t>Giornale di Comunità</a:t>
            </a:r>
            <a:endParaRPr lang="it-IT" i="1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187624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251520" y="4581128"/>
            <a:ext cx="4392488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700809"/>
            <a:ext cx="8568952" cy="5157192"/>
          </a:xfrm>
        </p:spPr>
        <p:txBody>
          <a:bodyPr>
            <a:normAutofit fontScale="92500" lnSpcReduction="20000"/>
          </a:bodyPr>
          <a:lstStyle/>
          <a:p>
            <a:r>
              <a:rPr lang="it-IT" sz="3000" dirty="0" smtClean="0"/>
              <a:t>Occorrono semplici ma </a:t>
            </a:r>
            <a:r>
              <a:rPr lang="it-IT" sz="3000" b="1" dirty="0" smtClean="0">
                <a:solidFill>
                  <a:srgbClr val="FF0000"/>
                </a:solidFill>
              </a:rPr>
              <a:t>precise regole </a:t>
            </a:r>
            <a:r>
              <a:rPr lang="it-IT" sz="3000" dirty="0" smtClean="0"/>
              <a:t>per realizzare un prodotto di qualità</a:t>
            </a:r>
          </a:p>
          <a:p>
            <a:r>
              <a:rPr lang="it-IT" sz="3000" dirty="0" smtClean="0"/>
              <a:t>Non basta la buona volontà di qualcuno, ma è necessario assumere un preciso </a:t>
            </a:r>
            <a:r>
              <a:rPr lang="it-IT" sz="3000" b="1" dirty="0" smtClean="0">
                <a:solidFill>
                  <a:srgbClr val="FF0000"/>
                </a:solidFill>
              </a:rPr>
              <a:t>metodo di lavoro condiviso </a:t>
            </a:r>
            <a:r>
              <a:rPr lang="it-IT" sz="3000" dirty="0" smtClean="0"/>
              <a:t>perché si riesca a comunicare </a:t>
            </a:r>
          </a:p>
          <a:p>
            <a:r>
              <a:rPr lang="it-IT" sz="3000" dirty="0" smtClean="0"/>
              <a:t>È facile inserire una serie di testi a caso in quattro pagine,  scaricare articoli e inserirli, fotocopiare o mandare in tipografia un “giornale”; ma senza una adeguata progettazione e una impostazione tecnica si rischia di fare un </a:t>
            </a:r>
            <a:r>
              <a:rPr lang="it-IT" sz="3000" b="1" dirty="0" smtClean="0">
                <a:solidFill>
                  <a:srgbClr val="FF0000"/>
                </a:solidFill>
              </a:rPr>
              <a:t>prodotto raffazzonato</a:t>
            </a:r>
            <a:r>
              <a:rPr lang="it-IT" sz="3000" dirty="0" smtClean="0"/>
              <a:t>, che vanifica gli sforzi e i costi sostenuti</a:t>
            </a:r>
          </a:p>
          <a:p>
            <a:r>
              <a:rPr lang="it-IT" sz="3000" dirty="0" smtClean="0"/>
              <a:t>È come dare </a:t>
            </a:r>
            <a:r>
              <a:rPr lang="it-IT" sz="3000" b="1" dirty="0" smtClean="0">
                <a:solidFill>
                  <a:srgbClr val="FF0000"/>
                </a:solidFill>
              </a:rPr>
              <a:t>dell’acqua, più o meno fresca, in un bicchiere più o meno </a:t>
            </a:r>
            <a:r>
              <a:rPr lang="it-IT" sz="3000" b="1" dirty="0" err="1" smtClean="0">
                <a:solidFill>
                  <a:srgbClr val="FF0000"/>
                </a:solidFill>
              </a:rPr>
              <a:t>pulito…</a:t>
            </a:r>
            <a:endParaRPr lang="it-IT" sz="3000" b="1" dirty="0" smtClean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80520" cy="1152128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Dal </a:t>
            </a:r>
            <a:r>
              <a:rPr lang="it-IT" i="1" dirty="0" smtClean="0"/>
              <a:t>Bollettino</a:t>
            </a:r>
            <a:r>
              <a:rPr lang="it-IT" dirty="0" smtClean="0"/>
              <a:t> al </a:t>
            </a:r>
            <a:r>
              <a:rPr lang="it-IT" i="1" dirty="0" smtClean="0"/>
              <a:t>Giornale di Comunità</a:t>
            </a:r>
            <a:endParaRPr lang="it-IT" i="1" dirty="0"/>
          </a:p>
        </p:txBody>
      </p:sp>
      <p:pic>
        <p:nvPicPr>
          <p:cNvPr id="4" name="Immagine 3" descr="logo ucs diocesano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971600" cy="99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187624" y="26064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baseline="30000" dirty="0" smtClean="0"/>
              <a:t>Diocesi di Molfetta </a:t>
            </a:r>
            <a:r>
              <a:rPr lang="it-IT" sz="2000" b="1" baseline="30000" dirty="0" err="1" smtClean="0"/>
              <a:t>Ruvo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Giovinazzo</a:t>
            </a:r>
            <a:r>
              <a:rPr lang="it-IT" sz="2000" b="1" baseline="30000" dirty="0" smtClean="0"/>
              <a:t> </a:t>
            </a:r>
            <a:r>
              <a:rPr lang="it-IT" sz="2000" b="1" baseline="30000" dirty="0" err="1" smtClean="0"/>
              <a:t>Terlizzi</a:t>
            </a:r>
            <a:endParaRPr lang="it-IT" sz="2000" b="1" baseline="30000" dirty="0" smtClean="0"/>
          </a:p>
          <a:p>
            <a:r>
              <a:rPr lang="it-IT" sz="2000" b="1" baseline="30000" dirty="0" smtClean="0"/>
              <a:t>Ufficio per le Comunicazioni sociali</a:t>
            </a:r>
          </a:p>
          <a:p>
            <a:r>
              <a:rPr lang="it-IT" sz="2000" b="1" baseline="30000" dirty="0" smtClean="0"/>
              <a:t>Ufficio per la Pastorale scolastica</a:t>
            </a:r>
          </a:p>
          <a:p>
            <a:r>
              <a:rPr lang="it-IT" sz="2000" b="1" baseline="30000" dirty="0" smtClean="0"/>
              <a:t>www.diocesimolfetta.it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Montagne</Template>
  <TotalTime>345</TotalTime>
  <Words>1545</Words>
  <Application>Microsoft Office PowerPoint</Application>
  <PresentationFormat>Presentazione su schermo (4:3)</PresentationFormat>
  <Paragraphs>221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Mountain</vt:lpstr>
      <vt:lpstr>Progettiamo il Giornale di Comunità</vt:lpstr>
      <vt:lpstr>Preghiamo…</vt:lpstr>
      <vt:lpstr>Progettiamo il Giornale di Comunità</vt:lpstr>
      <vt:lpstr>Il giornale parrocchiale</vt:lpstr>
      <vt:lpstr>Alcune esperienze</vt:lpstr>
      <vt:lpstr>Il settimanale diocesano</vt:lpstr>
      <vt:lpstr>Il settimanale diocesano</vt:lpstr>
      <vt:lpstr>Dal Bollettino al Giornale di Comunità</vt:lpstr>
      <vt:lpstr>Dal Bollettino al Giornale di Comunità</vt:lpstr>
      <vt:lpstr>Redazione</vt:lpstr>
      <vt:lpstr>Compiti della Redazione</vt:lpstr>
      <vt:lpstr>Progetto del giornale</vt:lpstr>
      <vt:lpstr>Sezioni del giornale</vt:lpstr>
      <vt:lpstr>Quali notizie?</vt:lpstr>
      <vt:lpstr>Quali notizie?</vt:lpstr>
      <vt:lpstr>Quali sezioni?</vt:lpstr>
      <vt:lpstr>Quali sezioni?</vt:lpstr>
      <vt:lpstr>Raccomandazioni</vt:lpstr>
      <vt:lpstr>Esercitazione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nell’era digitale col linguaggio giornalistico</dc:title>
  <dc:creator>Luigi</dc:creator>
  <cp:lastModifiedBy> </cp:lastModifiedBy>
  <cp:revision>36</cp:revision>
  <dcterms:created xsi:type="dcterms:W3CDTF">2012-11-28T16:42:27Z</dcterms:created>
  <dcterms:modified xsi:type="dcterms:W3CDTF">2013-03-04T20:11:50Z</dcterms:modified>
</cp:coreProperties>
</file>