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handoutMasterIdLst>
    <p:handoutMasterId r:id="rId21"/>
  </p:handoutMasterIdLst>
  <p:sldIdLst>
    <p:sldId id="256" r:id="rId2"/>
    <p:sldId id="278" r:id="rId3"/>
    <p:sldId id="279" r:id="rId4"/>
    <p:sldId id="280" r:id="rId5"/>
    <p:sldId id="281" r:id="rId6"/>
    <p:sldId id="276" r:id="rId7"/>
    <p:sldId id="286" r:id="rId8"/>
    <p:sldId id="287" r:id="rId9"/>
    <p:sldId id="288" r:id="rId10"/>
    <p:sldId id="289" r:id="rId11"/>
    <p:sldId id="290" r:id="rId12"/>
    <p:sldId id="266" r:id="rId13"/>
    <p:sldId id="282" r:id="rId14"/>
    <p:sldId id="284" r:id="rId15"/>
    <p:sldId id="262" r:id="rId16"/>
    <p:sldId id="283" r:id="rId17"/>
    <p:sldId id="291" r:id="rId18"/>
    <p:sldId id="292"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E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172" autoAdjust="0"/>
  </p:normalViewPr>
  <p:slideViewPr>
    <p:cSldViewPr>
      <p:cViewPr varScale="1">
        <p:scale>
          <a:sx n="100" d="100"/>
          <a:sy n="100" d="100"/>
        </p:scale>
        <p:origin x="-130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9EC86F-7CAF-4CB2-8273-5A2D1E683488}" type="datetimeFigureOut">
              <a:rPr lang="it-IT" smtClean="0"/>
              <a:pPr/>
              <a:t>08/03/2013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089A25-903F-4BD8-A754-778238E1311C}"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66CA3-C07B-4284-8102-F3C1CA9A511D}" type="datetimeFigureOut">
              <a:rPr lang="it-IT" smtClean="0"/>
              <a:pPr/>
              <a:t>08/03/2013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BC43E-7C2D-4E41-BBA2-6AA2D562E5A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it-IT" smtClean="0"/>
              <a:t>Fare clic per modificare lo stile del titolo</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testo verticale">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
        <p:nvSpPr>
          <p:cNvPr id="7" name="Title 6"/>
          <p:cNvSpPr>
            <a:spLocks noGrp="1"/>
          </p:cNvSpPr>
          <p:nvPr>
            <p:ph type="title"/>
          </p:nvPr>
        </p:nvSpPr>
        <p:spPr/>
        <p:txBody>
          <a:bodyPr/>
          <a:lstStyle/>
          <a:p>
            <a:r>
              <a:rPr lang="it-IT" smtClean="0"/>
              <a:t>Fare clic per modificare lo stile del titolo</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6839712" y="6356350"/>
            <a:ext cx="1868424" cy="365125"/>
          </a:xfrm>
        </p:spPr>
        <p:txBody>
          <a:bodyPr/>
          <a:lstStyle/>
          <a:p>
            <a:fld id="{4B6055F8-1D02-4417-9241-55C834FD9970}" type="datetimeFigureOut">
              <a:rPr lang="it-IT" smtClean="0"/>
              <a:pPr/>
              <a:t>08/03/2013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sp>
        <p:nvSpPr>
          <p:cNvPr id="14" name="Title 13"/>
          <p:cNvSpPr>
            <a:spLocks noGrp="1"/>
          </p:cNvSpPr>
          <p:nvPr>
            <p:ph type="title"/>
          </p:nvPr>
        </p:nvSpPr>
        <p:spPr/>
        <p:txBody>
          <a:bodyPr/>
          <a:lstStyle/>
          <a:p>
            <a:r>
              <a:rPr lang="it-IT" smtClean="0"/>
              <a:t>Fare clic per modificare lo stile del titolo</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007B441-5312-499D-93C3-6E37886527FA}" type="slidenum">
              <a:rPr lang="it-IT" smtClean="0"/>
              <a:pPr/>
              <a:t>‹N›</a:t>
            </a:fld>
            <a:endParaRPr lang="it-IT"/>
          </a:p>
        </p:txBody>
      </p:sp>
      <p:sp>
        <p:nvSpPr>
          <p:cNvPr id="16" name="Title 15"/>
          <p:cNvSpPr>
            <a:spLocks noGrp="1"/>
          </p:cNvSpPr>
          <p:nvPr>
            <p:ph type="title"/>
          </p:nvPr>
        </p:nvSpPr>
        <p:spPr/>
        <p:txBody>
          <a:bodyPr/>
          <a:lstStyle/>
          <a:p>
            <a:r>
              <a:rPr lang="it-IT" smtClean="0"/>
              <a:t>Fare clic per modificare lo stile del titolo</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007B441-5312-499D-93C3-6E37886527FA}" type="slidenum">
              <a:rPr lang="it-IT" smtClean="0"/>
              <a:pPr/>
              <a:t>‹N›</a:t>
            </a:fld>
            <a:endParaRPr lang="it-IT"/>
          </a:p>
        </p:txBody>
      </p:sp>
      <p:sp>
        <p:nvSpPr>
          <p:cNvPr id="12" name="Title 11"/>
          <p:cNvSpPr>
            <a:spLocks noGrp="1"/>
          </p:cNvSpPr>
          <p:nvPr>
            <p:ph type="title"/>
          </p:nvPr>
        </p:nvSpPr>
        <p:spPr/>
        <p:txBody>
          <a:bodyPr/>
          <a:lstStyle/>
          <a:p>
            <a:r>
              <a:rPr lang="it-IT" smtClean="0"/>
              <a:t>Fare clic per modificare lo stile del titolo</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007B441-5312-499D-93C3-6E37886527FA}" type="slidenum">
              <a:rPr lang="it-IT" smtClean="0"/>
              <a:pPr/>
              <a:t>‹N›</a:t>
            </a:fld>
            <a:endParaRPr lang="it-IT"/>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it-IT" smtClean="0"/>
              <a:t>Fare clic sull'icona per inserire un'immagine</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pPr/>
              <a:t>08/03/2013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4B6055F8-1D02-4417-9241-55C834FD9970}" type="datetimeFigureOut">
              <a:rPr lang="it-IT" smtClean="0"/>
              <a:pPr/>
              <a:t>08/03/2013</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it-IT"/>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B007B441-5312-499D-93C3-6E37886527FA}" type="slidenum">
              <a:rPr lang="it-IT" smtClean="0"/>
              <a:pPr/>
              <a:t>‹N›</a:t>
            </a:fld>
            <a:endParaRPr lang="it-IT"/>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laboratorio%2019%20gennaio%202013%20progettiamo%20il%20giornale.pdf"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9600" y="1556792"/>
            <a:ext cx="7924800" cy="740296"/>
          </a:xfrm>
        </p:spPr>
        <p:txBody>
          <a:bodyPr>
            <a:normAutofit/>
          </a:bodyPr>
          <a:lstStyle/>
          <a:p>
            <a:r>
              <a:rPr lang="it-IT" sz="4000" dirty="0" smtClean="0"/>
              <a:t>Realizziamo il Giornale di Comunità</a:t>
            </a:r>
            <a:endParaRPr lang="it-IT" sz="4000"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1187624" y="260647"/>
            <a:ext cx="1451928" cy="1486499"/>
          </a:xfrm>
          <a:prstGeom prst="rect">
            <a:avLst/>
          </a:prstGeom>
          <a:ln>
            <a:noFill/>
          </a:ln>
          <a:effectLst>
            <a:outerShdw blurRad="190500" algn="tl" rotWithShape="0">
              <a:srgbClr val="000000">
                <a:alpha val="70000"/>
              </a:srgbClr>
            </a:outerShdw>
          </a:effectLst>
        </p:spPr>
      </p:pic>
      <p:sp>
        <p:nvSpPr>
          <p:cNvPr id="5" name="Rettangolo 4"/>
          <p:cNvSpPr/>
          <p:nvPr/>
        </p:nvSpPr>
        <p:spPr>
          <a:xfrm>
            <a:off x="2843808" y="404664"/>
            <a:ext cx="5112568" cy="1200329"/>
          </a:xfrm>
          <a:prstGeom prst="rect">
            <a:avLst/>
          </a:prstGeom>
        </p:spPr>
        <p:txBody>
          <a:bodyPr wrap="square">
            <a:spAutoFit/>
          </a:bodyPr>
          <a:lstStyle/>
          <a:p>
            <a:r>
              <a:rPr lang="it-IT" sz="2400" b="1" baseline="30000" dirty="0" smtClean="0"/>
              <a:t>Diocesi di Molfetta </a:t>
            </a:r>
            <a:r>
              <a:rPr lang="it-IT" sz="2400" b="1" baseline="30000" dirty="0" err="1" smtClean="0"/>
              <a:t>Ruvo</a:t>
            </a:r>
            <a:r>
              <a:rPr lang="it-IT" sz="2400" b="1" baseline="30000" dirty="0" smtClean="0"/>
              <a:t> </a:t>
            </a:r>
            <a:r>
              <a:rPr lang="it-IT" sz="2400" b="1" baseline="30000" dirty="0" err="1" smtClean="0"/>
              <a:t>Giovinazzo</a:t>
            </a:r>
            <a:r>
              <a:rPr lang="it-IT" sz="2400" b="1" baseline="30000" dirty="0" smtClean="0"/>
              <a:t> </a:t>
            </a:r>
            <a:r>
              <a:rPr lang="it-IT" sz="2400" b="1" baseline="30000" dirty="0" err="1" smtClean="0"/>
              <a:t>Terlizzi</a:t>
            </a:r>
            <a:endParaRPr lang="it-IT" sz="2400" b="1" baseline="30000" dirty="0" smtClean="0"/>
          </a:p>
          <a:p>
            <a:r>
              <a:rPr lang="it-IT" sz="2400" b="1" baseline="30000" dirty="0" smtClean="0"/>
              <a:t>Ufficio per le Comunicazioni sociali</a:t>
            </a:r>
          </a:p>
          <a:p>
            <a:r>
              <a:rPr lang="it-IT" sz="2400" b="1" baseline="30000" dirty="0" smtClean="0"/>
              <a:t>Ufficio per la Pastorale scolastica</a:t>
            </a:r>
          </a:p>
          <a:p>
            <a:r>
              <a:rPr lang="it-IT" sz="2400" b="1" baseline="30000" dirty="0" smtClean="0"/>
              <a:t>www.diocesimolfetta.it</a:t>
            </a:r>
            <a:endParaRPr lang="it-IT" sz="2400" dirty="0"/>
          </a:p>
        </p:txBody>
      </p:sp>
      <p:pic>
        <p:nvPicPr>
          <p:cNvPr id="6" name="Immagine 5" descr="locandina 3 appuntamento.jpg"/>
          <p:cNvPicPr>
            <a:picLocks noChangeAspect="1"/>
          </p:cNvPicPr>
          <p:nvPr/>
        </p:nvPicPr>
        <p:blipFill>
          <a:blip r:embed="rId3" cstate="print"/>
          <a:stretch>
            <a:fillRect/>
          </a:stretch>
        </p:blipFill>
        <p:spPr>
          <a:xfrm>
            <a:off x="785786" y="2285992"/>
            <a:ext cx="7559040" cy="45720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fontScale="90000"/>
          </a:bodyPr>
          <a:lstStyle/>
          <a:p>
            <a:pPr algn="r"/>
            <a:r>
              <a:rPr lang="it-IT" dirty="0" smtClean="0"/>
              <a:t>La veste tipografica</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7" name="CasellaDiTesto 6"/>
          <p:cNvSpPr txBox="1"/>
          <p:nvPr/>
        </p:nvSpPr>
        <p:spPr>
          <a:xfrm>
            <a:off x="395536" y="1484784"/>
            <a:ext cx="8352928" cy="5339923"/>
          </a:xfrm>
          <a:prstGeom prst="rect">
            <a:avLst/>
          </a:prstGeom>
          <a:noFill/>
        </p:spPr>
        <p:txBody>
          <a:bodyPr wrap="square" rtlCol="0">
            <a:spAutoFit/>
          </a:bodyPr>
          <a:lstStyle/>
          <a:p>
            <a:r>
              <a:rPr lang="it-IT" sz="1900" b="1" dirty="0" smtClean="0">
                <a:solidFill>
                  <a:srgbClr val="FF0000"/>
                </a:solidFill>
              </a:rPr>
              <a:t>Il titolo</a:t>
            </a:r>
            <a:endParaRPr lang="it-IT" sz="1900" dirty="0" smtClean="0">
              <a:solidFill>
                <a:srgbClr val="FF0000"/>
              </a:solidFill>
            </a:endParaRPr>
          </a:p>
          <a:p>
            <a:r>
              <a:rPr lang="it-IT" sz="1900" dirty="0" smtClean="0"/>
              <a:t>Rappresenta il primo richiamo per il lettore. Con un numero minimo di parole, deve trasmettere l’essenziale dell’articolo. Può fornire solo le informazioni essenziali; può colpire e attrarre l’attenzione. Spesso è accompagnato da un occhiello, da un sottotitolo più informativo o anche da un cappello-aggancio che lo esplicita. Se ben scelto, un titolo può essere allo stesso tempo informativo ed esortativo. Deve essere ricercato con grande cura.</a:t>
            </a:r>
          </a:p>
          <a:p>
            <a:r>
              <a:rPr lang="it-IT" sz="1900" dirty="0" smtClean="0"/>
              <a:t> </a:t>
            </a:r>
          </a:p>
          <a:p>
            <a:r>
              <a:rPr lang="it-IT" sz="1900" b="1" dirty="0" smtClean="0">
                <a:solidFill>
                  <a:srgbClr val="FF0000"/>
                </a:solidFill>
              </a:rPr>
              <a:t>L’occhiello</a:t>
            </a:r>
            <a:endParaRPr lang="it-IT" sz="1900" dirty="0" smtClean="0">
              <a:solidFill>
                <a:srgbClr val="FF0000"/>
              </a:solidFill>
            </a:endParaRPr>
          </a:p>
          <a:p>
            <a:r>
              <a:rPr lang="it-IT" sz="1900" dirty="0" smtClean="0"/>
              <a:t>E’ la frase posta sopra il titolo, una specie di finestra sull’articolo che suscita l’attenzione. E’ formato da parole tratte dal paragrafo, da una breve citazione da una immagine forte, da uno slogan, ecc.</a:t>
            </a:r>
          </a:p>
          <a:p>
            <a:r>
              <a:rPr lang="it-IT" sz="1900" dirty="0" smtClean="0"/>
              <a:t> </a:t>
            </a:r>
          </a:p>
          <a:p>
            <a:r>
              <a:rPr lang="it-IT" sz="1900" b="1" dirty="0" smtClean="0">
                <a:solidFill>
                  <a:srgbClr val="FF0000"/>
                </a:solidFill>
              </a:rPr>
              <a:t>Il cappello</a:t>
            </a:r>
            <a:endParaRPr lang="it-IT" sz="1900" dirty="0" smtClean="0">
              <a:solidFill>
                <a:srgbClr val="FF0000"/>
              </a:solidFill>
            </a:endParaRPr>
          </a:p>
          <a:p>
            <a:r>
              <a:rPr lang="it-IT" sz="1900" dirty="0" smtClean="0"/>
              <a:t>Testo posto all’inizio del testo: presenta a grandi linee l’articolo, ne è la vetrina e ne riassume il contenuto centrale. Agevola la scelta del lettore, suscitando o meno in lui il desiderio di leggere il pezzo. É indispensabile se l’articolo è lungo.</a:t>
            </a:r>
          </a:p>
          <a:p>
            <a:r>
              <a:rPr lang="it-IT"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fontScale="90000"/>
          </a:bodyPr>
          <a:lstStyle/>
          <a:p>
            <a:pPr algn="r"/>
            <a:r>
              <a:rPr lang="it-IT" dirty="0" smtClean="0"/>
              <a:t>La veste tipografica</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7" name="CasellaDiTesto 6"/>
          <p:cNvSpPr txBox="1"/>
          <p:nvPr/>
        </p:nvSpPr>
        <p:spPr>
          <a:xfrm>
            <a:off x="179512" y="1484784"/>
            <a:ext cx="8784976" cy="5047536"/>
          </a:xfrm>
          <a:prstGeom prst="rect">
            <a:avLst/>
          </a:prstGeom>
          <a:noFill/>
        </p:spPr>
        <p:txBody>
          <a:bodyPr wrap="square" rtlCol="0">
            <a:spAutoFit/>
          </a:bodyPr>
          <a:lstStyle/>
          <a:p>
            <a:r>
              <a:rPr lang="it-IT" sz="1900" b="1" dirty="0" smtClean="0">
                <a:solidFill>
                  <a:srgbClr val="FF0000"/>
                </a:solidFill>
              </a:rPr>
              <a:t>L’attacco e la chiusa</a:t>
            </a:r>
            <a:endParaRPr lang="it-IT" sz="1900" dirty="0" smtClean="0">
              <a:solidFill>
                <a:srgbClr val="FF0000"/>
              </a:solidFill>
            </a:endParaRPr>
          </a:p>
          <a:p>
            <a:r>
              <a:rPr lang="it-IT" sz="1900" dirty="0" smtClean="0"/>
              <a:t>L’articolo “attacca” per lo più con una citazione, un’immagine forte, un paragone, un’affermazione, un aneddoto breve e significativo. Un articolo deve subito immergere il lettore nel vivo dell’argomento.</a:t>
            </a:r>
          </a:p>
          <a:p>
            <a:r>
              <a:rPr lang="it-IT" sz="1900" dirty="0" smtClean="0"/>
              <a:t> </a:t>
            </a:r>
          </a:p>
          <a:p>
            <a:r>
              <a:rPr lang="it-IT" sz="1900" b="1" dirty="0" smtClean="0">
                <a:solidFill>
                  <a:srgbClr val="FF0000"/>
                </a:solidFill>
              </a:rPr>
              <a:t>La didascalia</a:t>
            </a:r>
            <a:endParaRPr lang="it-IT" sz="1900" dirty="0" smtClean="0">
              <a:solidFill>
                <a:srgbClr val="FF0000"/>
              </a:solidFill>
            </a:endParaRPr>
          </a:p>
          <a:p>
            <a:r>
              <a:rPr lang="it-IT" sz="1900" dirty="0" smtClean="0"/>
              <a:t>Una foto anche se espressiva, è chiarita e precisata da una didascalia. Questa deve informare e fornire gli elementi necessari a comprendere la foto. Deve anche essere stimolante e suscitare il desiderio di leggere l’articolo. Spesso è grazie alla foto e alla didascalia che il lettore si addentra poi nell’articolo.</a:t>
            </a:r>
          </a:p>
          <a:p>
            <a:r>
              <a:rPr lang="it-IT" sz="1900" b="1" dirty="0" smtClean="0"/>
              <a:t> </a:t>
            </a:r>
            <a:endParaRPr lang="it-IT" sz="1900" dirty="0" smtClean="0"/>
          </a:p>
          <a:p>
            <a:r>
              <a:rPr lang="it-IT" sz="1900" b="1" dirty="0" smtClean="0">
                <a:solidFill>
                  <a:srgbClr val="FF0000"/>
                </a:solidFill>
              </a:rPr>
              <a:t>Il riquadro</a:t>
            </a:r>
            <a:endParaRPr lang="it-IT" sz="1900" dirty="0" smtClean="0">
              <a:solidFill>
                <a:srgbClr val="FF0000"/>
              </a:solidFill>
            </a:endParaRPr>
          </a:p>
          <a:p>
            <a:r>
              <a:rPr lang="it-IT" sz="1900" dirty="0" smtClean="0"/>
              <a:t>Sottolinea un aspetto particolare dell’articolo principale o interpreta gli eventi in una luce diversa. É l’indispensabile complemento degli articoli importanti: breve ritratto di una persona citata, cronistoria della vicenda, cifre, glossario, dati tecnici, breve intervista, richiamo di una posizione ufficiale, di altre prese di posizione, ecc.</a:t>
            </a:r>
          </a:p>
          <a:p>
            <a:r>
              <a:rPr lang="it-IT"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a:bodyPr>
          <a:lstStyle/>
          <a:p>
            <a:pPr algn="r"/>
            <a:r>
              <a:rPr lang="it-IT" dirty="0" smtClean="0"/>
              <a:t>Quali sezioni?</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pic>
        <p:nvPicPr>
          <p:cNvPr id="9" name="Segnaposto contenuto 6" descr="menabò.jpg"/>
          <p:cNvPicPr>
            <a:picLocks noChangeAspect="1"/>
          </p:cNvPicPr>
          <p:nvPr/>
        </p:nvPicPr>
        <p:blipFill>
          <a:blip r:embed="rId3" cstate="print"/>
          <a:stretch>
            <a:fillRect/>
          </a:stretch>
        </p:blipFill>
        <p:spPr>
          <a:xfrm>
            <a:off x="1835696" y="1493596"/>
            <a:ext cx="5407902" cy="52477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851920" cy="1340768"/>
          </a:xfrm>
        </p:spPr>
        <p:txBody>
          <a:bodyPr>
            <a:normAutofit/>
          </a:bodyPr>
          <a:lstStyle/>
          <a:p>
            <a:pPr algn="r"/>
            <a:r>
              <a:rPr lang="it-IT" dirty="0" smtClean="0"/>
              <a:t>Esempi</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pic>
        <p:nvPicPr>
          <p:cNvPr id="8" name="Segnaposto contenuto 7" descr="esempio 3.jpg"/>
          <p:cNvPicPr>
            <a:picLocks noGrp="1" noChangeAspect="1"/>
          </p:cNvPicPr>
          <p:nvPr>
            <p:ph idx="1"/>
          </p:nvPr>
        </p:nvPicPr>
        <p:blipFill>
          <a:blip r:embed="rId3" cstate="print"/>
          <a:stretch>
            <a:fillRect/>
          </a:stretch>
        </p:blipFill>
        <p:spPr>
          <a:xfrm>
            <a:off x="1981812" y="1500188"/>
            <a:ext cx="4750428" cy="526701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esempio 1.jpg"/>
          <p:cNvPicPr>
            <a:picLocks noGrp="1" noChangeAspect="1"/>
          </p:cNvPicPr>
          <p:nvPr>
            <p:ph idx="1"/>
          </p:nvPr>
        </p:nvPicPr>
        <p:blipFill>
          <a:blip r:embed="rId2" cstate="print"/>
          <a:stretch>
            <a:fillRect/>
          </a:stretch>
        </p:blipFill>
        <p:spPr>
          <a:xfrm>
            <a:off x="614105" y="1556792"/>
            <a:ext cx="7843670" cy="5157192"/>
          </a:xfrm>
        </p:spPr>
      </p:pic>
      <p:sp>
        <p:nvSpPr>
          <p:cNvPr id="3" name="Titolo 2"/>
          <p:cNvSpPr>
            <a:spLocks noGrp="1"/>
          </p:cNvSpPr>
          <p:nvPr>
            <p:ph type="title"/>
          </p:nvPr>
        </p:nvSpPr>
        <p:spPr>
          <a:xfrm>
            <a:off x="5292080" y="0"/>
            <a:ext cx="3312368" cy="1340768"/>
          </a:xfrm>
        </p:spPr>
        <p:txBody>
          <a:bodyPr>
            <a:normAutofit/>
          </a:bodyPr>
          <a:lstStyle/>
          <a:p>
            <a:pPr algn="r"/>
            <a:r>
              <a:rPr lang="it-IT" dirty="0" smtClean="0"/>
              <a:t>Esempi</a:t>
            </a:r>
            <a:endParaRPr lang="it-IT" dirty="0"/>
          </a:p>
        </p:txBody>
      </p:sp>
      <p:pic>
        <p:nvPicPr>
          <p:cNvPr id="4" name="Immagine 3" descr="logo ucs diocesano.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esempio 2.jpg"/>
          <p:cNvPicPr>
            <a:picLocks noGrp="1" noChangeAspect="1"/>
          </p:cNvPicPr>
          <p:nvPr>
            <p:ph idx="1"/>
          </p:nvPr>
        </p:nvPicPr>
        <p:blipFill>
          <a:blip r:embed="rId2" cstate="print"/>
          <a:stretch>
            <a:fillRect/>
          </a:stretch>
        </p:blipFill>
        <p:spPr>
          <a:xfrm>
            <a:off x="944527" y="1658733"/>
            <a:ext cx="7227873" cy="5010627"/>
          </a:xfrm>
        </p:spPr>
      </p:pic>
      <p:sp>
        <p:nvSpPr>
          <p:cNvPr id="3" name="Titolo 2"/>
          <p:cNvSpPr>
            <a:spLocks noGrp="1"/>
          </p:cNvSpPr>
          <p:nvPr>
            <p:ph type="title"/>
          </p:nvPr>
        </p:nvSpPr>
        <p:spPr>
          <a:xfrm>
            <a:off x="5292080" y="0"/>
            <a:ext cx="3851920" cy="1340768"/>
          </a:xfrm>
        </p:spPr>
        <p:txBody>
          <a:bodyPr>
            <a:normAutofit/>
          </a:bodyPr>
          <a:lstStyle/>
          <a:p>
            <a:pPr algn="r"/>
            <a:r>
              <a:rPr lang="it-IT" dirty="0" smtClean="0"/>
              <a:t>Esempi</a:t>
            </a:r>
            <a:endParaRPr lang="it-IT" dirty="0"/>
          </a:p>
        </p:txBody>
      </p:sp>
      <p:pic>
        <p:nvPicPr>
          <p:cNvPr id="4" name="Immagine 3" descr="logo ucs diocesano.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851920" cy="1340768"/>
          </a:xfrm>
        </p:spPr>
        <p:txBody>
          <a:bodyPr>
            <a:normAutofit fontScale="90000"/>
          </a:bodyPr>
          <a:lstStyle/>
          <a:p>
            <a:pPr algn="r"/>
            <a:r>
              <a:rPr lang="it-IT" dirty="0" smtClean="0"/>
              <a:t>Software per l’impaginazione</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9" name="Segnaposto contenuto 8"/>
          <p:cNvSpPr>
            <a:spLocks noGrp="1"/>
          </p:cNvSpPr>
          <p:nvPr>
            <p:ph idx="1"/>
          </p:nvPr>
        </p:nvSpPr>
        <p:spPr>
          <a:xfrm>
            <a:off x="457200" y="1499616"/>
            <a:ext cx="3898776" cy="4626547"/>
          </a:xfrm>
        </p:spPr>
        <p:txBody>
          <a:bodyPr>
            <a:normAutofit lnSpcReduction="10000"/>
          </a:bodyPr>
          <a:lstStyle/>
          <a:p>
            <a:pPr>
              <a:buNone/>
            </a:pPr>
            <a:r>
              <a:rPr lang="it-IT" b="1" dirty="0" smtClean="0"/>
              <a:t>Comuni</a:t>
            </a:r>
          </a:p>
          <a:p>
            <a:r>
              <a:rPr lang="it-IT" dirty="0" smtClean="0"/>
              <a:t>MO Word</a:t>
            </a:r>
          </a:p>
          <a:p>
            <a:r>
              <a:rPr lang="it-IT" b="1" dirty="0" smtClean="0">
                <a:solidFill>
                  <a:srgbClr val="FF0000"/>
                </a:solidFill>
              </a:rPr>
              <a:t>MO </a:t>
            </a:r>
            <a:r>
              <a:rPr lang="it-IT" b="1" dirty="0" err="1" smtClean="0">
                <a:solidFill>
                  <a:srgbClr val="FF0000"/>
                </a:solidFill>
              </a:rPr>
              <a:t>Pulisher</a:t>
            </a:r>
            <a:endParaRPr lang="it-IT" b="1" dirty="0" smtClean="0">
              <a:solidFill>
                <a:srgbClr val="FF0000"/>
              </a:solidFill>
            </a:endParaRPr>
          </a:p>
          <a:p>
            <a:pPr>
              <a:buNone/>
            </a:pPr>
            <a:endParaRPr lang="it-IT" b="1" dirty="0" smtClean="0"/>
          </a:p>
          <a:p>
            <a:pPr>
              <a:buNone/>
            </a:pPr>
            <a:r>
              <a:rPr lang="it-IT" b="1" dirty="0" smtClean="0"/>
              <a:t>Professionali</a:t>
            </a:r>
          </a:p>
          <a:p>
            <a:r>
              <a:rPr lang="it-IT" dirty="0" err="1" smtClean="0"/>
              <a:t>Pagemaker</a:t>
            </a:r>
            <a:endParaRPr lang="it-IT" dirty="0" smtClean="0"/>
          </a:p>
          <a:p>
            <a:r>
              <a:rPr lang="it-IT" b="1" dirty="0" smtClean="0">
                <a:solidFill>
                  <a:srgbClr val="FF0000"/>
                </a:solidFill>
              </a:rPr>
              <a:t>Adobe </a:t>
            </a:r>
            <a:r>
              <a:rPr lang="it-IT" b="1" dirty="0" err="1" smtClean="0">
                <a:solidFill>
                  <a:srgbClr val="FF0000"/>
                </a:solidFill>
              </a:rPr>
              <a:t>InDesign</a:t>
            </a:r>
            <a:endParaRPr lang="it-IT" b="1" dirty="0" smtClean="0">
              <a:solidFill>
                <a:srgbClr val="FF0000"/>
              </a:solidFill>
            </a:endParaRPr>
          </a:p>
          <a:p>
            <a:r>
              <a:rPr lang="it-IT" dirty="0" err="1" smtClean="0"/>
              <a:t>QuarkXpress</a:t>
            </a:r>
            <a:endParaRPr lang="it-IT" dirty="0"/>
          </a:p>
        </p:txBody>
      </p:sp>
      <p:sp>
        <p:nvSpPr>
          <p:cNvPr id="10" name="Segnaposto contenuto 8"/>
          <p:cNvSpPr txBox="1">
            <a:spLocks/>
          </p:cNvSpPr>
          <p:nvPr/>
        </p:nvSpPr>
        <p:spPr>
          <a:xfrm>
            <a:off x="4716016" y="1628800"/>
            <a:ext cx="3898776" cy="4626547"/>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None/>
              <a:tabLst/>
              <a:defRPr/>
            </a:pPr>
            <a:r>
              <a:rPr kumimoji="0" lang="it-IT" sz="3200" b="1" i="0" u="none" strike="noStrike" kern="1200" cap="none" spc="0" normalizeH="0" baseline="0" noProof="0" dirty="0" smtClean="0">
                <a:ln>
                  <a:noFill/>
                </a:ln>
                <a:solidFill>
                  <a:schemeClr val="tx1"/>
                </a:solidFill>
                <a:effectLst/>
                <a:uLnTx/>
                <a:uFillTx/>
                <a:latin typeface="+mn-lt"/>
                <a:ea typeface="+mn-ea"/>
                <a:cs typeface="+mn-cs"/>
              </a:rPr>
              <a:t>Open source</a:t>
            </a: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0" i="0" u="none" strike="noStrike" kern="1200" cap="none" spc="0" normalizeH="0" baseline="0" noProof="0" dirty="0" err="1" smtClean="0">
                <a:ln>
                  <a:noFill/>
                </a:ln>
                <a:solidFill>
                  <a:schemeClr val="tx1"/>
                </a:solidFill>
                <a:effectLst/>
                <a:uLnTx/>
                <a:uFillTx/>
                <a:latin typeface="+mn-lt"/>
                <a:ea typeface="+mn-ea"/>
                <a:cs typeface="+mn-cs"/>
              </a:rPr>
              <a:t>Scribus</a:t>
            </a: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1" i="0" u="none" strike="noStrike" kern="1200" cap="none" spc="0" normalizeH="0" baseline="0" noProof="0" dirty="0" smtClean="0">
                <a:ln>
                  <a:noFill/>
                </a:ln>
                <a:solidFill>
                  <a:srgbClr val="FF0000"/>
                </a:solidFill>
                <a:effectLst/>
                <a:uLnTx/>
                <a:uFillTx/>
                <a:latin typeface="+mn-lt"/>
                <a:ea typeface="+mn-ea"/>
                <a:cs typeface="+mn-cs"/>
              </a:rPr>
              <a:t>MO </a:t>
            </a:r>
            <a:r>
              <a:rPr kumimoji="0" lang="it-IT" sz="3200" b="1" i="0" u="none" strike="noStrike" kern="1200" cap="none" spc="0" normalizeH="0" baseline="0" noProof="0" dirty="0" err="1" smtClean="0">
                <a:ln>
                  <a:noFill/>
                </a:ln>
                <a:solidFill>
                  <a:srgbClr val="FF0000"/>
                </a:solidFill>
                <a:effectLst/>
                <a:uLnTx/>
                <a:uFillTx/>
                <a:latin typeface="+mn-lt"/>
                <a:ea typeface="+mn-ea"/>
                <a:cs typeface="+mn-cs"/>
              </a:rPr>
              <a:t>Pulisher</a:t>
            </a:r>
            <a:endParaRPr kumimoji="0" lang="it-IT" sz="32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None/>
              <a:tabLst/>
              <a:defRPr/>
            </a:pPr>
            <a:endParaRPr kumimoji="0" lang="it-IT"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None/>
              <a:tabLst/>
              <a:defRPr/>
            </a:pPr>
            <a:r>
              <a:rPr kumimoji="0" lang="it-IT" sz="3200" b="1" i="0" u="none" strike="noStrike" kern="1200" cap="none" spc="0" normalizeH="0" baseline="0" noProof="0" dirty="0" smtClean="0">
                <a:ln>
                  <a:noFill/>
                </a:ln>
                <a:solidFill>
                  <a:schemeClr val="tx1"/>
                </a:solidFill>
                <a:effectLst/>
                <a:uLnTx/>
                <a:uFillTx/>
                <a:latin typeface="+mn-lt"/>
                <a:ea typeface="+mn-ea"/>
                <a:cs typeface="+mn-cs"/>
              </a:rPr>
              <a:t>Professionali</a:t>
            </a: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0" i="0" u="none" strike="noStrike" kern="1200" cap="none" spc="0" normalizeH="0" baseline="0" noProof="0" dirty="0" err="1" smtClean="0">
                <a:ln>
                  <a:noFill/>
                </a:ln>
                <a:solidFill>
                  <a:schemeClr val="tx1"/>
                </a:solidFill>
                <a:effectLst/>
                <a:uLnTx/>
                <a:uFillTx/>
                <a:latin typeface="+mn-lt"/>
                <a:ea typeface="+mn-ea"/>
                <a:cs typeface="+mn-cs"/>
              </a:rPr>
              <a:t>Pagemaker</a:t>
            </a: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1" i="0" u="none" strike="noStrike" kern="1200" cap="none" spc="0" normalizeH="0" baseline="0" noProof="0" dirty="0" err="1" smtClean="0">
                <a:ln>
                  <a:noFill/>
                </a:ln>
                <a:solidFill>
                  <a:srgbClr val="FF0000"/>
                </a:solidFill>
                <a:effectLst/>
                <a:uLnTx/>
                <a:uFillTx/>
                <a:latin typeface="+mn-lt"/>
                <a:ea typeface="+mn-ea"/>
                <a:cs typeface="+mn-cs"/>
              </a:rPr>
              <a:t>Indesign</a:t>
            </a:r>
            <a:endParaRPr kumimoji="0" lang="it-IT" sz="32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0" i="0" u="none" strike="noStrike" kern="1200" cap="none" spc="0" normalizeH="0" baseline="0" noProof="0" dirty="0" err="1" smtClean="0">
                <a:ln>
                  <a:noFill/>
                </a:ln>
                <a:solidFill>
                  <a:schemeClr val="tx1"/>
                </a:solidFill>
                <a:effectLst/>
                <a:uLnTx/>
                <a:uFillTx/>
                <a:latin typeface="+mn-lt"/>
                <a:ea typeface="+mn-ea"/>
                <a:cs typeface="+mn-cs"/>
              </a:rPr>
              <a:t>Xpress</a:t>
            </a: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851920" cy="1340768"/>
          </a:xfrm>
        </p:spPr>
        <p:txBody>
          <a:bodyPr>
            <a:normAutofit fontScale="90000"/>
          </a:bodyPr>
          <a:lstStyle/>
          <a:p>
            <a:pPr algn="r"/>
            <a:r>
              <a:rPr lang="it-IT" dirty="0" smtClean="0"/>
              <a:t>Creiamo </a:t>
            </a:r>
            <a:br>
              <a:rPr lang="it-IT" dirty="0" smtClean="0"/>
            </a:br>
            <a:r>
              <a:rPr lang="it-IT" dirty="0" smtClean="0"/>
              <a:t>un giornale </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9" name="Segnaposto contenuto 8"/>
          <p:cNvSpPr>
            <a:spLocks noGrp="1"/>
          </p:cNvSpPr>
          <p:nvPr>
            <p:ph idx="1"/>
          </p:nvPr>
        </p:nvSpPr>
        <p:spPr>
          <a:xfrm>
            <a:off x="457200" y="1499616"/>
            <a:ext cx="3898776" cy="4626547"/>
          </a:xfrm>
        </p:spPr>
        <p:txBody>
          <a:bodyPr>
            <a:normAutofit lnSpcReduction="10000"/>
          </a:bodyPr>
          <a:lstStyle/>
          <a:p>
            <a:pPr>
              <a:buNone/>
            </a:pPr>
            <a:r>
              <a:rPr lang="it-IT" b="1" dirty="0" smtClean="0"/>
              <a:t>Comuni</a:t>
            </a:r>
          </a:p>
          <a:p>
            <a:r>
              <a:rPr lang="it-IT" dirty="0" smtClean="0"/>
              <a:t>MO Word</a:t>
            </a:r>
          </a:p>
          <a:p>
            <a:r>
              <a:rPr lang="it-IT" b="1" dirty="0" smtClean="0">
                <a:solidFill>
                  <a:srgbClr val="FF0000"/>
                </a:solidFill>
              </a:rPr>
              <a:t>MO </a:t>
            </a:r>
            <a:r>
              <a:rPr lang="it-IT" b="1" dirty="0" err="1" smtClean="0">
                <a:solidFill>
                  <a:srgbClr val="FF0000"/>
                </a:solidFill>
              </a:rPr>
              <a:t>Pulisher</a:t>
            </a:r>
            <a:endParaRPr lang="it-IT" b="1" dirty="0" smtClean="0">
              <a:solidFill>
                <a:srgbClr val="FF0000"/>
              </a:solidFill>
            </a:endParaRPr>
          </a:p>
          <a:p>
            <a:pPr>
              <a:buNone/>
            </a:pPr>
            <a:endParaRPr lang="it-IT" b="1" dirty="0" smtClean="0"/>
          </a:p>
          <a:p>
            <a:pPr>
              <a:buNone/>
            </a:pPr>
            <a:r>
              <a:rPr lang="it-IT" b="1" dirty="0" smtClean="0"/>
              <a:t>Professionali</a:t>
            </a:r>
          </a:p>
          <a:p>
            <a:r>
              <a:rPr lang="it-IT" dirty="0" err="1" smtClean="0"/>
              <a:t>Pagemaker</a:t>
            </a:r>
            <a:endParaRPr lang="it-IT" dirty="0" smtClean="0"/>
          </a:p>
          <a:p>
            <a:r>
              <a:rPr lang="it-IT" b="1" dirty="0" smtClean="0">
                <a:solidFill>
                  <a:srgbClr val="FF0000"/>
                </a:solidFill>
              </a:rPr>
              <a:t>Adobe </a:t>
            </a:r>
            <a:r>
              <a:rPr lang="it-IT" b="1" dirty="0" err="1" smtClean="0">
                <a:solidFill>
                  <a:srgbClr val="FF0000"/>
                </a:solidFill>
              </a:rPr>
              <a:t>InDesign</a:t>
            </a:r>
            <a:endParaRPr lang="it-IT" b="1" dirty="0" smtClean="0">
              <a:solidFill>
                <a:srgbClr val="FF0000"/>
              </a:solidFill>
            </a:endParaRPr>
          </a:p>
          <a:p>
            <a:r>
              <a:rPr lang="it-IT" dirty="0" err="1" smtClean="0"/>
              <a:t>QuarkXpress</a:t>
            </a:r>
            <a:endParaRPr lang="it-IT" dirty="0"/>
          </a:p>
        </p:txBody>
      </p:sp>
      <p:sp>
        <p:nvSpPr>
          <p:cNvPr id="10" name="Segnaposto contenuto 8"/>
          <p:cNvSpPr txBox="1">
            <a:spLocks/>
          </p:cNvSpPr>
          <p:nvPr/>
        </p:nvSpPr>
        <p:spPr>
          <a:xfrm>
            <a:off x="4716016" y="1628800"/>
            <a:ext cx="3898776" cy="4626547"/>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None/>
              <a:tabLst/>
              <a:defRPr/>
            </a:pPr>
            <a:r>
              <a:rPr kumimoji="0" lang="it-IT" sz="3200" b="1" i="0" u="none" strike="noStrike" kern="1200" cap="none" spc="0" normalizeH="0" baseline="0" noProof="0" dirty="0" smtClean="0">
                <a:ln>
                  <a:noFill/>
                </a:ln>
                <a:solidFill>
                  <a:schemeClr val="tx1"/>
                </a:solidFill>
                <a:effectLst/>
                <a:uLnTx/>
                <a:uFillTx/>
                <a:latin typeface="+mn-lt"/>
                <a:ea typeface="+mn-ea"/>
                <a:cs typeface="+mn-cs"/>
              </a:rPr>
              <a:t>Open source</a:t>
            </a: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0" i="0" u="none" strike="noStrike" kern="1200" cap="none" spc="0" normalizeH="0" baseline="0" noProof="0" dirty="0" err="1" smtClean="0">
                <a:ln>
                  <a:noFill/>
                </a:ln>
                <a:solidFill>
                  <a:schemeClr val="tx1"/>
                </a:solidFill>
                <a:effectLst/>
                <a:uLnTx/>
                <a:uFillTx/>
                <a:latin typeface="+mn-lt"/>
                <a:ea typeface="+mn-ea"/>
                <a:cs typeface="+mn-cs"/>
              </a:rPr>
              <a:t>Scribus</a:t>
            </a: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1" i="0" u="none" strike="noStrike" kern="1200" cap="none" spc="0" normalizeH="0" baseline="0" noProof="0" dirty="0" smtClean="0">
                <a:ln>
                  <a:noFill/>
                </a:ln>
                <a:solidFill>
                  <a:srgbClr val="FF0000"/>
                </a:solidFill>
                <a:effectLst/>
                <a:uLnTx/>
                <a:uFillTx/>
                <a:latin typeface="+mn-lt"/>
                <a:ea typeface="+mn-ea"/>
                <a:cs typeface="+mn-cs"/>
              </a:rPr>
              <a:t>MO </a:t>
            </a:r>
            <a:r>
              <a:rPr kumimoji="0" lang="it-IT" sz="3200" b="1" i="0" u="none" strike="noStrike" kern="1200" cap="none" spc="0" normalizeH="0" baseline="0" noProof="0" dirty="0" err="1" smtClean="0">
                <a:ln>
                  <a:noFill/>
                </a:ln>
                <a:solidFill>
                  <a:srgbClr val="FF0000"/>
                </a:solidFill>
                <a:effectLst/>
                <a:uLnTx/>
                <a:uFillTx/>
                <a:latin typeface="+mn-lt"/>
                <a:ea typeface="+mn-ea"/>
                <a:cs typeface="+mn-cs"/>
              </a:rPr>
              <a:t>Pulisher</a:t>
            </a:r>
            <a:endParaRPr kumimoji="0" lang="it-IT" sz="32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None/>
              <a:tabLst/>
              <a:defRPr/>
            </a:pPr>
            <a:endParaRPr kumimoji="0" lang="it-IT"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None/>
              <a:tabLst/>
              <a:defRPr/>
            </a:pPr>
            <a:r>
              <a:rPr kumimoji="0" lang="it-IT" sz="3200" b="1" i="0" u="none" strike="noStrike" kern="1200" cap="none" spc="0" normalizeH="0" baseline="0" noProof="0" dirty="0" smtClean="0">
                <a:ln>
                  <a:noFill/>
                </a:ln>
                <a:solidFill>
                  <a:schemeClr val="tx1"/>
                </a:solidFill>
                <a:effectLst/>
                <a:uLnTx/>
                <a:uFillTx/>
                <a:latin typeface="+mn-lt"/>
                <a:ea typeface="+mn-ea"/>
                <a:cs typeface="+mn-cs"/>
              </a:rPr>
              <a:t>Professionali</a:t>
            </a: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0" i="0" u="none" strike="noStrike" kern="1200" cap="none" spc="0" normalizeH="0" baseline="0" noProof="0" dirty="0" err="1" smtClean="0">
                <a:ln>
                  <a:noFill/>
                </a:ln>
                <a:solidFill>
                  <a:schemeClr val="tx1"/>
                </a:solidFill>
                <a:effectLst/>
                <a:uLnTx/>
                <a:uFillTx/>
                <a:latin typeface="+mn-lt"/>
                <a:ea typeface="+mn-ea"/>
                <a:cs typeface="+mn-cs"/>
              </a:rPr>
              <a:t>Pagemaker</a:t>
            </a: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1" i="0" u="none" strike="noStrike" kern="1200" cap="none" spc="0" normalizeH="0" baseline="0" noProof="0" dirty="0" err="1" smtClean="0">
                <a:ln>
                  <a:noFill/>
                </a:ln>
                <a:solidFill>
                  <a:srgbClr val="FF0000"/>
                </a:solidFill>
                <a:effectLst/>
                <a:uLnTx/>
                <a:uFillTx/>
                <a:latin typeface="+mn-lt"/>
                <a:ea typeface="+mn-ea"/>
                <a:cs typeface="+mn-cs"/>
              </a:rPr>
              <a:t>Indesign</a:t>
            </a:r>
            <a:endParaRPr kumimoji="0" lang="it-IT" sz="32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70000"/>
              <a:buFont typeface="Wingdings 2" pitchFamily="18" charset="2"/>
              <a:buChar char="¥"/>
              <a:tabLst/>
              <a:defRPr/>
            </a:pPr>
            <a:r>
              <a:rPr kumimoji="0" lang="it-IT" sz="3200" b="0" i="0" u="none" strike="noStrike" kern="1200" cap="none" spc="0" normalizeH="0" baseline="0" noProof="0" dirty="0" err="1" smtClean="0">
                <a:ln>
                  <a:noFill/>
                </a:ln>
                <a:solidFill>
                  <a:schemeClr val="tx1"/>
                </a:solidFill>
                <a:effectLst/>
                <a:uLnTx/>
                <a:uFillTx/>
                <a:latin typeface="+mn-lt"/>
                <a:ea typeface="+mn-ea"/>
                <a:cs typeface="+mn-cs"/>
              </a:rPr>
              <a:t>Xpress</a:t>
            </a:r>
            <a:endParaRPr kumimoji="0" lang="it-IT"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851920" cy="1340768"/>
          </a:xfrm>
        </p:spPr>
        <p:txBody>
          <a:bodyPr>
            <a:normAutofit fontScale="90000"/>
          </a:bodyPr>
          <a:lstStyle/>
          <a:p>
            <a:pPr algn="r"/>
            <a:r>
              <a:rPr lang="it-IT" dirty="0" smtClean="0"/>
              <a:t>Costruiamo una prima pagina</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pic>
        <p:nvPicPr>
          <p:cNvPr id="8" name="Segnaposto contenuto 7" descr="esercizio impaginazione.jpg"/>
          <p:cNvPicPr>
            <a:picLocks noGrp="1" noChangeAspect="1"/>
          </p:cNvPicPr>
          <p:nvPr>
            <p:ph idx="1"/>
          </p:nvPr>
        </p:nvPicPr>
        <p:blipFill>
          <a:blip r:embed="rId3" cstate="print"/>
          <a:stretch>
            <a:fillRect/>
          </a:stretch>
        </p:blipFill>
        <p:spPr>
          <a:xfrm>
            <a:off x="2571736" y="1500189"/>
            <a:ext cx="3635443" cy="5142392"/>
          </a:xfrm>
          <a:effectLst>
            <a:outerShdw blurRad="50800" dist="38100" dir="2700000" algn="tl" rotWithShape="0">
              <a:prstClr val="black">
                <a:alpha val="40000"/>
              </a:prstClr>
            </a:outerShdw>
          </a:effectLst>
        </p:spPr>
      </p:pic>
      <p:sp>
        <p:nvSpPr>
          <p:cNvPr id="9" name="CasellaDiTesto 8"/>
          <p:cNvSpPr txBox="1"/>
          <p:nvPr/>
        </p:nvSpPr>
        <p:spPr>
          <a:xfrm>
            <a:off x="6572264" y="2285992"/>
            <a:ext cx="2143140" cy="1815882"/>
          </a:xfrm>
          <a:prstGeom prst="rect">
            <a:avLst/>
          </a:prstGeom>
          <a:noFill/>
        </p:spPr>
        <p:txBody>
          <a:bodyPr wrap="square" rtlCol="0">
            <a:spAutoFit/>
          </a:bodyPr>
          <a:lstStyle/>
          <a:p>
            <a:r>
              <a:rPr lang="it-IT" sz="2800" dirty="0" smtClean="0">
                <a:solidFill>
                  <a:srgbClr val="FF0000"/>
                </a:solidFill>
              </a:rPr>
              <a:t>Utilizziamo gli strumenti </a:t>
            </a:r>
            <a:r>
              <a:rPr lang="it-IT" sz="2800" smtClean="0">
                <a:solidFill>
                  <a:srgbClr val="FF0000"/>
                </a:solidFill>
              </a:rPr>
              <a:t>di MO Publisher</a:t>
            </a:r>
            <a:endParaRPr lang="it-IT" sz="2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a:bodyPr>
          <a:lstStyle/>
          <a:p>
            <a:pPr algn="r"/>
            <a:r>
              <a:rPr lang="it-IT" dirty="0" smtClean="0"/>
              <a:t>Preghiamo</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6" name="Rettangolo 5"/>
          <p:cNvSpPr/>
          <p:nvPr/>
        </p:nvSpPr>
        <p:spPr>
          <a:xfrm>
            <a:off x="611560" y="1772816"/>
            <a:ext cx="8028384" cy="4524315"/>
          </a:xfrm>
          <a:prstGeom prst="rect">
            <a:avLst/>
          </a:prstGeom>
        </p:spPr>
        <p:txBody>
          <a:bodyPr wrap="square">
            <a:spAutoFit/>
          </a:bodyPr>
          <a:lstStyle/>
          <a:p>
            <a:endParaRPr lang="it-IT" dirty="0" smtClean="0"/>
          </a:p>
          <a:p>
            <a:r>
              <a:rPr lang="it-IT" dirty="0" smtClean="0"/>
              <a:t>Dal Vangelo secondo Marco </a:t>
            </a:r>
          </a:p>
          <a:p>
            <a:r>
              <a:rPr lang="it-IT" dirty="0" smtClean="0"/>
              <a:t>In quel tempo, si avvicinò a Gesù uno degli scribi e gli domandò: «Qual è il primo di tutti i comandamenti?».</a:t>
            </a:r>
          </a:p>
          <a:p>
            <a:r>
              <a:rPr lang="it-IT" dirty="0" smtClean="0"/>
              <a:t> </a:t>
            </a:r>
          </a:p>
          <a:p>
            <a:r>
              <a:rPr lang="it-IT" dirty="0" smtClean="0"/>
              <a:t>Gesù rispose: «Il primo è: "Ascolta, Israele! Il Signore nostro Dio è l'unico Signore; amerai il Signore tuo Dio con tutto il tuo cuore e con tutta la tua anima, con tutta la tua mente e con tutta la tua forza". Il secondo è questo: "Amerai il tuo prossimo come te stesso". Non c'è altro comandamento più grande di questi».</a:t>
            </a:r>
          </a:p>
          <a:p>
            <a:r>
              <a:rPr lang="it-IT" dirty="0" smtClean="0"/>
              <a:t> </a:t>
            </a:r>
          </a:p>
          <a:p>
            <a:r>
              <a:rPr lang="it-IT" dirty="0" smtClean="0"/>
              <a:t>Lo scriba gli disse: «Hai detto bene, Maestro, e secondo verità, che Egli è unico e non vi è altri all'infuori di lui; amarlo con tutto il cuore, con tutta l'intelligenza e con tutta la forza e amare il prossimo come se stesso vale più di tutti gli </a:t>
            </a:r>
            <a:r>
              <a:rPr lang="it-IT" dirty="0" err="1" smtClean="0"/>
              <a:t>olocàusti</a:t>
            </a:r>
            <a:r>
              <a:rPr lang="it-IT" dirty="0" smtClean="0"/>
              <a:t> e i sacrifici».</a:t>
            </a:r>
          </a:p>
          <a:p>
            <a:r>
              <a:rPr lang="it-IT" dirty="0" smtClean="0"/>
              <a:t> </a:t>
            </a:r>
          </a:p>
          <a:p>
            <a:r>
              <a:rPr lang="it-IT" dirty="0" smtClean="0"/>
              <a:t>Vedendo che egli aveva risposto saggiamente, Gesù gli disse: «Non sei lontano dal regno di Dio». E nessuno aveva più il coraggio di interrogarlo.</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a:bodyPr>
          <a:lstStyle/>
          <a:p>
            <a:pPr algn="r"/>
            <a:r>
              <a:rPr lang="it-IT" dirty="0" smtClean="0"/>
              <a:t>Preghiamo</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6" name="Rettangolo 5"/>
          <p:cNvSpPr/>
          <p:nvPr/>
        </p:nvSpPr>
        <p:spPr>
          <a:xfrm>
            <a:off x="35496" y="1628801"/>
            <a:ext cx="5112568" cy="5816977"/>
          </a:xfrm>
          <a:prstGeom prst="rect">
            <a:avLst/>
          </a:prstGeom>
        </p:spPr>
        <p:txBody>
          <a:bodyPr wrap="square">
            <a:spAutoFit/>
          </a:bodyPr>
          <a:lstStyle/>
          <a:p>
            <a:r>
              <a:rPr lang="it-IT" sz="1600" dirty="0" smtClean="0"/>
              <a:t>Ant. al </a:t>
            </a:r>
            <a:r>
              <a:rPr lang="it-IT" sz="1600" dirty="0" err="1" smtClean="0"/>
              <a:t>Magn</a:t>
            </a:r>
            <a:r>
              <a:rPr lang="it-IT" sz="1600" dirty="0" smtClean="0"/>
              <a:t>. Amare il prossimo come se stessi</a:t>
            </a:r>
          </a:p>
          <a:p>
            <a:r>
              <a:rPr lang="it-IT" sz="1600" dirty="0" smtClean="0"/>
              <a:t>                    vale più di tutti i sacrifici.</a:t>
            </a:r>
          </a:p>
          <a:p>
            <a:r>
              <a:rPr lang="it-IT" sz="1600" dirty="0" smtClean="0"/>
              <a:t> </a:t>
            </a:r>
          </a:p>
          <a:p>
            <a:r>
              <a:rPr lang="it-IT" sz="1600" dirty="0" smtClean="0"/>
              <a:t>CANTICO DELLA BEATA VERGINE     </a:t>
            </a:r>
            <a:r>
              <a:rPr lang="it-IT" sz="1600" dirty="0" err="1" smtClean="0"/>
              <a:t>Lc</a:t>
            </a:r>
            <a:r>
              <a:rPr lang="it-IT" sz="1600" dirty="0" smtClean="0"/>
              <a:t> 1, 46-55</a:t>
            </a:r>
          </a:p>
          <a:p>
            <a:r>
              <a:rPr lang="it-IT" sz="1600" i="1" dirty="0" smtClean="0"/>
              <a:t>Esultanza dell’anima nel Signore</a:t>
            </a:r>
            <a:endParaRPr lang="it-IT" sz="1600" dirty="0" smtClean="0"/>
          </a:p>
          <a:p>
            <a:r>
              <a:rPr lang="it-IT" sz="1600" dirty="0" smtClean="0"/>
              <a:t> </a:t>
            </a:r>
          </a:p>
          <a:p>
            <a:r>
              <a:rPr lang="it-IT" sz="1600" dirty="0" smtClean="0"/>
              <a:t>L’anima mia magnifica il Signore *</a:t>
            </a:r>
          </a:p>
          <a:p>
            <a:r>
              <a:rPr lang="it-IT" sz="1600" dirty="0" smtClean="0"/>
              <a:t>    e il mio spirito esulta in Dio, mio salvatore,</a:t>
            </a:r>
          </a:p>
          <a:p>
            <a:r>
              <a:rPr lang="it-IT" sz="1600" dirty="0" smtClean="0"/>
              <a:t> </a:t>
            </a:r>
          </a:p>
          <a:p>
            <a:r>
              <a:rPr lang="it-IT" sz="1600" dirty="0" smtClean="0"/>
              <a:t>perché ha guardato l’umiltà della sua serva. *</a:t>
            </a:r>
          </a:p>
          <a:p>
            <a:r>
              <a:rPr lang="it-IT" sz="1600" dirty="0" smtClean="0"/>
              <a:t>    D’ora in poi tutte le generazioni mi chiameranno beata.</a:t>
            </a:r>
          </a:p>
          <a:p>
            <a:r>
              <a:rPr lang="it-IT" sz="1600" dirty="0" smtClean="0"/>
              <a:t> </a:t>
            </a:r>
          </a:p>
          <a:p>
            <a:r>
              <a:rPr lang="it-IT" sz="1600" dirty="0" smtClean="0"/>
              <a:t>Grandi cose ha fatto in me l’Onnipotente *</a:t>
            </a:r>
          </a:p>
          <a:p>
            <a:r>
              <a:rPr lang="it-IT" sz="1600" dirty="0" smtClean="0"/>
              <a:t>    e Santo è il suo nome:</a:t>
            </a:r>
          </a:p>
          <a:p>
            <a:r>
              <a:rPr lang="it-IT" sz="1600" dirty="0" smtClean="0"/>
              <a:t> </a:t>
            </a:r>
          </a:p>
          <a:p>
            <a:r>
              <a:rPr lang="it-IT" sz="1600" dirty="0" smtClean="0"/>
              <a:t>di generazione in generazione la sua misericordia *</a:t>
            </a:r>
          </a:p>
          <a:p>
            <a:r>
              <a:rPr lang="it-IT" sz="1600" dirty="0" smtClean="0"/>
              <a:t>    si stende su quelli che lo temono.</a:t>
            </a:r>
          </a:p>
          <a:p>
            <a:r>
              <a:rPr lang="it-IT" sz="1600" dirty="0" smtClean="0"/>
              <a:t> </a:t>
            </a:r>
          </a:p>
          <a:p>
            <a:r>
              <a:rPr lang="it-IT" sz="1600" dirty="0" smtClean="0"/>
              <a:t>Ha spiegato la potenza del suo braccio, *</a:t>
            </a:r>
          </a:p>
          <a:p>
            <a:r>
              <a:rPr lang="it-IT" sz="1600" dirty="0" smtClean="0"/>
              <a:t>    ha disperso i superbi nei pensieri del loro cuore;</a:t>
            </a:r>
          </a:p>
          <a:p>
            <a:r>
              <a:rPr lang="it-IT" sz="1600" dirty="0" smtClean="0"/>
              <a:t> </a:t>
            </a:r>
          </a:p>
          <a:p>
            <a:r>
              <a:rPr lang="it-IT" dirty="0" smtClean="0"/>
              <a:t>  </a:t>
            </a:r>
          </a:p>
          <a:p>
            <a:endParaRPr lang="it-IT" dirty="0" smtClean="0"/>
          </a:p>
        </p:txBody>
      </p:sp>
      <p:sp>
        <p:nvSpPr>
          <p:cNvPr id="8" name="Rettangolo 7"/>
          <p:cNvSpPr/>
          <p:nvPr/>
        </p:nvSpPr>
        <p:spPr>
          <a:xfrm>
            <a:off x="4896544" y="1556792"/>
            <a:ext cx="4572000" cy="5016758"/>
          </a:xfrm>
          <a:prstGeom prst="rect">
            <a:avLst/>
          </a:prstGeom>
        </p:spPr>
        <p:txBody>
          <a:bodyPr>
            <a:spAutoFit/>
          </a:bodyPr>
          <a:lstStyle/>
          <a:p>
            <a:r>
              <a:rPr lang="it-IT" sz="1600" dirty="0" smtClean="0"/>
              <a:t>ha rovesciato i potenti dai troni, *</a:t>
            </a:r>
          </a:p>
          <a:p>
            <a:r>
              <a:rPr lang="it-IT" sz="1600" dirty="0" smtClean="0"/>
              <a:t>    ha innalzato gli umili;</a:t>
            </a:r>
          </a:p>
          <a:p>
            <a:r>
              <a:rPr lang="it-IT" sz="1600" dirty="0" smtClean="0"/>
              <a:t> </a:t>
            </a:r>
          </a:p>
          <a:p>
            <a:r>
              <a:rPr lang="it-IT" sz="1600" dirty="0" smtClean="0"/>
              <a:t>ha ricolmato di beni gli affamati, *</a:t>
            </a:r>
          </a:p>
          <a:p>
            <a:r>
              <a:rPr lang="it-IT" sz="1600" dirty="0" smtClean="0"/>
              <a:t>    ha rimandato i ricchi a mani vuote.</a:t>
            </a:r>
          </a:p>
          <a:p>
            <a:r>
              <a:rPr lang="it-IT" sz="1600" dirty="0" smtClean="0"/>
              <a:t> </a:t>
            </a:r>
          </a:p>
          <a:p>
            <a:r>
              <a:rPr lang="it-IT" sz="1600" dirty="0" smtClean="0"/>
              <a:t>Ha soccorso Israele, suo servo, *</a:t>
            </a:r>
          </a:p>
          <a:p>
            <a:r>
              <a:rPr lang="it-IT" sz="1600" dirty="0" smtClean="0"/>
              <a:t>    ricordandosi della sua misericordia,</a:t>
            </a:r>
          </a:p>
          <a:p>
            <a:r>
              <a:rPr lang="it-IT" sz="1600" dirty="0" smtClean="0"/>
              <a:t> </a:t>
            </a:r>
          </a:p>
          <a:p>
            <a:r>
              <a:rPr lang="it-IT" sz="1600" dirty="0" smtClean="0"/>
              <a:t>come aveva promesso ai nostri padri, *</a:t>
            </a:r>
          </a:p>
          <a:p>
            <a:r>
              <a:rPr lang="it-IT" sz="1600" dirty="0" smtClean="0"/>
              <a:t>    ad Abramo e alla sua discendenza, per sempre.</a:t>
            </a:r>
          </a:p>
          <a:p>
            <a:r>
              <a:rPr lang="it-IT" sz="1600" dirty="0" smtClean="0"/>
              <a:t> </a:t>
            </a:r>
          </a:p>
          <a:p>
            <a:r>
              <a:rPr lang="it-IT" sz="1600" dirty="0" smtClean="0"/>
              <a:t>Gloria al Padre e al Figlio *</a:t>
            </a:r>
          </a:p>
          <a:p>
            <a:r>
              <a:rPr lang="it-IT" sz="1600" dirty="0" smtClean="0"/>
              <a:t>    e allo Spirito Santo.</a:t>
            </a:r>
          </a:p>
          <a:p>
            <a:r>
              <a:rPr lang="it-IT" sz="1600" dirty="0" smtClean="0"/>
              <a:t> </a:t>
            </a:r>
          </a:p>
          <a:p>
            <a:r>
              <a:rPr lang="it-IT" sz="1600" dirty="0" smtClean="0"/>
              <a:t>Come era nel principio, e ora e sempre *</a:t>
            </a:r>
          </a:p>
          <a:p>
            <a:r>
              <a:rPr lang="it-IT" sz="1600" dirty="0" smtClean="0"/>
              <a:t>    nei secoli dei secoli. Amen.</a:t>
            </a:r>
          </a:p>
          <a:p>
            <a:r>
              <a:rPr lang="it-IT" sz="1600" dirty="0" smtClean="0"/>
              <a:t> </a:t>
            </a:r>
          </a:p>
          <a:p>
            <a:r>
              <a:rPr lang="it-IT" sz="1600" dirty="0" smtClean="0"/>
              <a:t>Ant. al </a:t>
            </a:r>
            <a:r>
              <a:rPr lang="it-IT" sz="1600" dirty="0" err="1" smtClean="0"/>
              <a:t>Magn</a:t>
            </a:r>
            <a:r>
              <a:rPr lang="it-IT" sz="1600" dirty="0" smtClean="0"/>
              <a:t>. Amare il prossimo come se stessi</a:t>
            </a:r>
          </a:p>
          <a:p>
            <a:r>
              <a:rPr lang="it-IT" sz="1600" dirty="0" smtClean="0"/>
              <a:t>                    vale più di tutti i sacrifici.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a:bodyPr>
          <a:lstStyle/>
          <a:p>
            <a:pPr algn="r"/>
            <a:r>
              <a:rPr lang="it-IT" dirty="0" smtClean="0"/>
              <a:t>Preghiamo</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8" name="Rettangolo 7"/>
          <p:cNvSpPr/>
          <p:nvPr/>
        </p:nvSpPr>
        <p:spPr>
          <a:xfrm>
            <a:off x="323528" y="1556792"/>
            <a:ext cx="8424936" cy="5509200"/>
          </a:xfrm>
          <a:prstGeom prst="rect">
            <a:avLst/>
          </a:prstGeom>
        </p:spPr>
        <p:txBody>
          <a:bodyPr wrap="square">
            <a:spAutoFit/>
          </a:bodyPr>
          <a:lstStyle/>
          <a:p>
            <a:r>
              <a:rPr lang="it-IT" sz="1600" dirty="0" smtClean="0"/>
              <a:t>INTERCESSIONI</a:t>
            </a:r>
          </a:p>
          <a:p>
            <a:r>
              <a:rPr lang="it-IT" sz="1600" dirty="0" smtClean="0"/>
              <a:t>Rivolgiamo la nostra comune preghiera al Cristo salvatore che ci ha riscattati a prezzo del suo sangue: </a:t>
            </a:r>
            <a:r>
              <a:rPr lang="it-IT" sz="1600" b="1" i="1" dirty="0" smtClean="0"/>
              <a:t>Abbi pietà del tuo popolo, Signore</a:t>
            </a:r>
            <a:r>
              <a:rPr lang="it-IT" sz="1600" i="1" dirty="0" smtClean="0"/>
              <a:t>.</a:t>
            </a:r>
            <a:endParaRPr lang="it-IT" sz="1600" dirty="0" smtClean="0"/>
          </a:p>
          <a:p>
            <a:r>
              <a:rPr lang="it-IT" sz="1600" dirty="0" smtClean="0"/>
              <a:t> </a:t>
            </a:r>
          </a:p>
          <a:p>
            <a:r>
              <a:rPr lang="it-IT" sz="1600" dirty="0" smtClean="0"/>
              <a:t>O Redentore nostro, donaci lo spirito di penitenza, sostienici nel combattimento contro le forze del male, ravviva la nostra speranza,</a:t>
            </a:r>
          </a:p>
          <a:p>
            <a:r>
              <a:rPr lang="it-IT" sz="1600" b="1" dirty="0" smtClean="0"/>
              <a:t>– perché camminiamo con passo vigoroso verso la Pasqua.</a:t>
            </a:r>
          </a:p>
          <a:p>
            <a:r>
              <a:rPr lang="it-IT" sz="1600" dirty="0" smtClean="0"/>
              <a:t> </a:t>
            </a:r>
          </a:p>
          <a:p>
            <a:r>
              <a:rPr lang="it-IT" sz="1600" dirty="0" smtClean="0"/>
              <a:t>Fa’ che i cristiani, partecipi della tua dignità profetica, portino in ogni luogo il lieto annunzio della salvezza, </a:t>
            </a:r>
            <a:r>
              <a:rPr lang="it-IT" sz="1600" b="1" dirty="0" smtClean="0"/>
              <a:t>– e lo confermino con la testimonianza di fede, speranza e carità.</a:t>
            </a:r>
          </a:p>
          <a:p>
            <a:r>
              <a:rPr lang="it-IT" sz="1600" dirty="0" smtClean="0"/>
              <a:t> </a:t>
            </a:r>
          </a:p>
          <a:p>
            <a:r>
              <a:rPr lang="it-IT" sz="1600" dirty="0" smtClean="0"/>
              <a:t>Consola gli afflitti con la forza del tuo amore, </a:t>
            </a:r>
            <a:r>
              <a:rPr lang="it-IT" sz="1600" b="1" dirty="0" smtClean="0"/>
              <a:t>– fa’ che sentano accanto a sé la solidarietà dei fratelli.</a:t>
            </a:r>
          </a:p>
          <a:p>
            <a:r>
              <a:rPr lang="it-IT" sz="1600" b="1" dirty="0" smtClean="0"/>
              <a:t> </a:t>
            </a:r>
          </a:p>
          <a:p>
            <a:r>
              <a:rPr lang="it-IT" sz="1600" dirty="0" smtClean="0"/>
              <a:t>Insegnaci a portare la nostra croce in unione alle tue sofferenze, </a:t>
            </a:r>
            <a:r>
              <a:rPr lang="it-IT" sz="1600" b="1" dirty="0" smtClean="0"/>
              <a:t>– perché si manifesti in noi la luce della tua gloria.</a:t>
            </a:r>
          </a:p>
          <a:p>
            <a:r>
              <a:rPr lang="it-IT" sz="1600" dirty="0" smtClean="0"/>
              <a:t> </a:t>
            </a:r>
          </a:p>
          <a:p>
            <a:r>
              <a:rPr lang="it-IT" sz="1600" dirty="0" smtClean="0"/>
              <a:t>Signore, artefice della vita, ricordati dei nostri fratelli stroncati dalla violenza e dalla guerra,</a:t>
            </a:r>
          </a:p>
          <a:p>
            <a:r>
              <a:rPr lang="it-IT" sz="1600" b="1" dirty="0" smtClean="0"/>
              <a:t>– dona loro un’esistenza immortale nel tuo regno.</a:t>
            </a:r>
          </a:p>
          <a:p>
            <a:r>
              <a:rPr lang="it-IT" sz="1600" dirty="0" smtClean="0"/>
              <a:t> </a:t>
            </a:r>
          </a:p>
          <a:p>
            <a:r>
              <a:rPr lang="it-IT" sz="1600" dirty="0" smtClean="0"/>
              <a:t>Padre nostro.</a:t>
            </a:r>
          </a:p>
          <a:p>
            <a:r>
              <a:rPr lang="it-IT" sz="16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a:bodyPr>
          <a:lstStyle/>
          <a:p>
            <a:pPr algn="r"/>
            <a:r>
              <a:rPr lang="it-IT" dirty="0" smtClean="0"/>
              <a:t>Preghiamo</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8" name="Rettangolo 7"/>
          <p:cNvSpPr/>
          <p:nvPr/>
        </p:nvSpPr>
        <p:spPr>
          <a:xfrm>
            <a:off x="323528" y="1556792"/>
            <a:ext cx="8424936" cy="4401205"/>
          </a:xfrm>
          <a:prstGeom prst="rect">
            <a:avLst/>
          </a:prstGeom>
        </p:spPr>
        <p:txBody>
          <a:bodyPr wrap="square">
            <a:spAutoFit/>
          </a:bodyPr>
          <a:lstStyle/>
          <a:p>
            <a:r>
              <a:rPr lang="it-IT" sz="2400" dirty="0" smtClean="0"/>
              <a:t>ORAZIONE</a:t>
            </a:r>
          </a:p>
          <a:p>
            <a:r>
              <a:rPr lang="it-IT" sz="2400" dirty="0" smtClean="0"/>
              <a:t>        Infondi benigno, Signore, la tua grazia nei nostri cuori, perché possiamo salvarci dagli sbandamenti umani e restare fedeli alla tua parola di vita eterna. Per il nostro Signore Gesù Cristo, tuo Figlio, che è Dio, e vive e regna con te, nell’unità dello Spirito Santo, per tutti i secoli dei secoli.</a:t>
            </a:r>
          </a:p>
          <a:p>
            <a:r>
              <a:rPr lang="it-IT" sz="2400" dirty="0" smtClean="0"/>
              <a:t>        R. Amen.</a:t>
            </a:r>
          </a:p>
          <a:p>
            <a:r>
              <a:rPr lang="it-IT" sz="2400" dirty="0" smtClean="0"/>
              <a:t> </a:t>
            </a:r>
          </a:p>
          <a:p>
            <a:r>
              <a:rPr lang="it-IT" sz="2400" dirty="0" smtClean="0"/>
              <a:t>Il Signore ci benedica, ci preservi da ogni male e ci conduca alla vita eterna.</a:t>
            </a:r>
          </a:p>
          <a:p>
            <a:r>
              <a:rPr lang="it-IT" sz="2400" dirty="0" smtClean="0"/>
              <a:t>        R. Amen.</a:t>
            </a:r>
          </a:p>
          <a:p>
            <a:r>
              <a:rPr lang="it-IT" sz="16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1187624" y="260647"/>
            <a:ext cx="1451928" cy="1486499"/>
          </a:xfrm>
          <a:prstGeom prst="rect">
            <a:avLst/>
          </a:prstGeom>
          <a:ln>
            <a:noFill/>
          </a:ln>
          <a:effectLst>
            <a:outerShdw blurRad="190500" algn="tl" rotWithShape="0">
              <a:srgbClr val="000000">
                <a:alpha val="70000"/>
              </a:srgbClr>
            </a:outerShdw>
          </a:effectLst>
        </p:spPr>
      </p:pic>
      <p:sp>
        <p:nvSpPr>
          <p:cNvPr id="5" name="Rettangolo 4"/>
          <p:cNvSpPr/>
          <p:nvPr/>
        </p:nvSpPr>
        <p:spPr>
          <a:xfrm>
            <a:off x="2843808" y="404664"/>
            <a:ext cx="5112568" cy="1200329"/>
          </a:xfrm>
          <a:prstGeom prst="rect">
            <a:avLst/>
          </a:prstGeom>
        </p:spPr>
        <p:txBody>
          <a:bodyPr wrap="square">
            <a:spAutoFit/>
          </a:bodyPr>
          <a:lstStyle/>
          <a:p>
            <a:r>
              <a:rPr lang="it-IT" sz="2400" b="1" baseline="30000" dirty="0" smtClean="0"/>
              <a:t>Diocesi di Molfetta </a:t>
            </a:r>
            <a:r>
              <a:rPr lang="it-IT" sz="2400" b="1" baseline="30000" dirty="0" err="1" smtClean="0"/>
              <a:t>Ruvo</a:t>
            </a:r>
            <a:r>
              <a:rPr lang="it-IT" sz="2400" b="1" baseline="30000" dirty="0" smtClean="0"/>
              <a:t> </a:t>
            </a:r>
            <a:r>
              <a:rPr lang="it-IT" sz="2400" b="1" baseline="30000" dirty="0" err="1" smtClean="0"/>
              <a:t>Giovinazzo</a:t>
            </a:r>
            <a:r>
              <a:rPr lang="it-IT" sz="2400" b="1" baseline="30000" dirty="0" smtClean="0"/>
              <a:t> </a:t>
            </a:r>
            <a:r>
              <a:rPr lang="it-IT" sz="2400" b="1" baseline="30000" dirty="0" err="1" smtClean="0"/>
              <a:t>Terlizzi</a:t>
            </a:r>
            <a:endParaRPr lang="it-IT" sz="2400" b="1" baseline="30000" dirty="0" smtClean="0"/>
          </a:p>
          <a:p>
            <a:r>
              <a:rPr lang="it-IT" sz="2400" b="1" baseline="30000" dirty="0" smtClean="0"/>
              <a:t>Ufficio per le Comunicazioni sociali</a:t>
            </a:r>
          </a:p>
          <a:p>
            <a:r>
              <a:rPr lang="it-IT" sz="2400" b="1" baseline="30000" dirty="0" smtClean="0"/>
              <a:t>Ufficio per la Pastorale scolastica</a:t>
            </a:r>
          </a:p>
          <a:p>
            <a:r>
              <a:rPr lang="it-IT" sz="2400" b="1" baseline="30000" dirty="0" smtClean="0"/>
              <a:t>www.diocesimolfetta.it</a:t>
            </a:r>
            <a:endParaRPr lang="it-IT" sz="2400" dirty="0"/>
          </a:p>
        </p:txBody>
      </p:sp>
      <p:sp>
        <p:nvSpPr>
          <p:cNvPr id="2" name="Titolo 1"/>
          <p:cNvSpPr>
            <a:spLocks noGrp="1"/>
          </p:cNvSpPr>
          <p:nvPr>
            <p:ph type="ctrTitle"/>
          </p:nvPr>
        </p:nvSpPr>
        <p:spPr>
          <a:xfrm>
            <a:off x="609600" y="1643050"/>
            <a:ext cx="7924800" cy="740296"/>
          </a:xfrm>
        </p:spPr>
        <p:txBody>
          <a:bodyPr>
            <a:normAutofit/>
          </a:bodyPr>
          <a:lstStyle/>
          <a:p>
            <a:r>
              <a:rPr lang="it-IT" sz="4000" dirty="0" smtClean="0"/>
              <a:t>Progettiamo il Giornale di Comunità</a:t>
            </a:r>
            <a:endParaRPr lang="it-IT" sz="4000" dirty="0"/>
          </a:p>
        </p:txBody>
      </p:sp>
      <p:pic>
        <p:nvPicPr>
          <p:cNvPr id="7" name="Immagine 6" descr="locandina 3 appuntamento.jpg">
            <a:hlinkClick r:id="rId3" action="ppaction://hlinkfile"/>
          </p:cNvPr>
          <p:cNvPicPr>
            <a:picLocks noChangeAspect="1"/>
          </p:cNvPicPr>
          <p:nvPr/>
        </p:nvPicPr>
        <p:blipFill>
          <a:blip r:embed="rId4" cstate="print"/>
          <a:stretch>
            <a:fillRect/>
          </a:stretch>
        </p:blipFill>
        <p:spPr>
          <a:xfrm>
            <a:off x="785786" y="2285992"/>
            <a:ext cx="7559040" cy="4572008"/>
          </a:xfrm>
          <a:prstGeom prst="rect">
            <a:avLst/>
          </a:prstGeom>
        </p:spPr>
      </p:pic>
      <p:sp>
        <p:nvSpPr>
          <p:cNvPr id="13" name="Rettangolo arrotondato 12"/>
          <p:cNvSpPr/>
          <p:nvPr/>
        </p:nvSpPr>
        <p:spPr>
          <a:xfrm>
            <a:off x="893892" y="2285992"/>
            <a:ext cx="3963860" cy="179678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fontScale="90000"/>
          </a:bodyPr>
          <a:lstStyle/>
          <a:p>
            <a:pPr algn="r"/>
            <a:r>
              <a:rPr lang="it-IT" dirty="0" smtClean="0"/>
              <a:t>Scrivere per chi e come</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7" name="CasellaDiTesto 6"/>
          <p:cNvSpPr txBox="1"/>
          <p:nvPr/>
        </p:nvSpPr>
        <p:spPr>
          <a:xfrm>
            <a:off x="395536" y="1628800"/>
            <a:ext cx="8352928" cy="4632037"/>
          </a:xfrm>
          <a:prstGeom prst="rect">
            <a:avLst/>
          </a:prstGeom>
          <a:noFill/>
        </p:spPr>
        <p:txBody>
          <a:bodyPr wrap="square" rtlCol="0">
            <a:spAutoFit/>
          </a:bodyPr>
          <a:lstStyle/>
          <a:p>
            <a:pPr lvl="0">
              <a:spcBef>
                <a:spcPts val="600"/>
              </a:spcBef>
              <a:buFont typeface="Arial" pitchFamily="34" charset="0"/>
              <a:buChar char="•"/>
            </a:pPr>
            <a:r>
              <a:rPr lang="it-IT" dirty="0" smtClean="0"/>
              <a:t> </a:t>
            </a:r>
            <a:r>
              <a:rPr lang="it-IT" sz="1900" dirty="0" smtClean="0"/>
              <a:t>Il modo di scrivere è strettamente collegato </a:t>
            </a:r>
            <a:r>
              <a:rPr lang="it-IT" sz="1900" b="1" dirty="0" smtClean="0">
                <a:solidFill>
                  <a:srgbClr val="FF0000"/>
                </a:solidFill>
              </a:rPr>
              <a:t>al tipo di pubblico </a:t>
            </a:r>
            <a:r>
              <a:rPr lang="it-IT" sz="1900" dirty="0" smtClean="0"/>
              <a:t>a cui ci si rivolge: non si scrive allo stesso modo nella pubblicazione di una banca e in un foglio della parrocchia.</a:t>
            </a:r>
          </a:p>
          <a:p>
            <a:pPr lvl="0">
              <a:spcBef>
                <a:spcPts val="600"/>
              </a:spcBef>
              <a:buFont typeface="Arial" pitchFamily="34" charset="0"/>
              <a:buChar char="•"/>
            </a:pPr>
            <a:r>
              <a:rPr lang="it-IT" sz="1900" dirty="0" smtClean="0"/>
              <a:t> Una scrittura che “comunica” , si riconosce da </a:t>
            </a:r>
            <a:r>
              <a:rPr lang="it-IT" sz="1900" b="1" dirty="0" smtClean="0">
                <a:solidFill>
                  <a:srgbClr val="FF0000"/>
                </a:solidFill>
              </a:rPr>
              <a:t>un linguaggio semplice e diretto</a:t>
            </a:r>
          </a:p>
          <a:p>
            <a:pPr lvl="0">
              <a:spcBef>
                <a:spcPts val="600"/>
              </a:spcBef>
              <a:buFont typeface="Arial" pitchFamily="34" charset="0"/>
              <a:buChar char="•"/>
            </a:pPr>
            <a:r>
              <a:rPr lang="it-IT" sz="1900" b="1" dirty="0" smtClean="0"/>
              <a:t> </a:t>
            </a:r>
            <a:r>
              <a:rPr lang="it-IT" sz="1900" b="1" dirty="0" smtClean="0">
                <a:solidFill>
                  <a:srgbClr val="FF0000"/>
                </a:solidFill>
              </a:rPr>
              <a:t>Un messaggio per articolo</a:t>
            </a:r>
            <a:r>
              <a:rPr lang="it-IT" sz="1900" dirty="0" smtClean="0"/>
              <a:t>, una informazione per frase.</a:t>
            </a:r>
          </a:p>
          <a:p>
            <a:pPr lvl="0">
              <a:spcBef>
                <a:spcPts val="600"/>
              </a:spcBef>
              <a:buFont typeface="Arial" pitchFamily="34" charset="0"/>
              <a:buChar char="•"/>
            </a:pPr>
            <a:r>
              <a:rPr lang="it-IT" sz="1900" dirty="0" smtClean="0"/>
              <a:t> Bisogna dunque essere il più possibile chiari ed </a:t>
            </a:r>
            <a:r>
              <a:rPr lang="it-IT" sz="1900" b="1" dirty="0" smtClean="0">
                <a:solidFill>
                  <a:srgbClr val="FF0000"/>
                </a:solidFill>
              </a:rPr>
              <a:t>evitare i linguaggi settoriali</a:t>
            </a:r>
            <a:r>
              <a:rPr lang="it-IT" sz="1900" dirty="0" smtClean="0"/>
              <a:t>.</a:t>
            </a:r>
          </a:p>
          <a:p>
            <a:pPr lvl="0">
              <a:spcBef>
                <a:spcPts val="600"/>
              </a:spcBef>
              <a:buFont typeface="Arial" pitchFamily="34" charset="0"/>
              <a:buChar char="•"/>
            </a:pPr>
            <a:r>
              <a:rPr lang="it-IT" sz="1900" dirty="0" smtClean="0"/>
              <a:t> Evitare </a:t>
            </a:r>
            <a:r>
              <a:rPr lang="it-IT" sz="1900" dirty="0" smtClean="0">
                <a:solidFill>
                  <a:srgbClr val="FF0000"/>
                </a:solidFill>
              </a:rPr>
              <a:t>le </a:t>
            </a:r>
            <a:r>
              <a:rPr lang="it-IT" sz="1900" b="1" dirty="0" smtClean="0">
                <a:solidFill>
                  <a:srgbClr val="FF0000"/>
                </a:solidFill>
              </a:rPr>
              <a:t>PAROLE TUTTE MAIUSCOLE </a:t>
            </a:r>
            <a:r>
              <a:rPr lang="it-IT" sz="1900" dirty="0" smtClean="0"/>
              <a:t>per dare risalto a una frase. Meglio un neretto. Sconsigliata la sottolineatura.</a:t>
            </a:r>
          </a:p>
          <a:p>
            <a:pPr lvl="0">
              <a:spcBef>
                <a:spcPts val="600"/>
              </a:spcBef>
              <a:buFont typeface="Arial" pitchFamily="34" charset="0"/>
              <a:buChar char="•"/>
            </a:pPr>
            <a:r>
              <a:rPr lang="it-IT" sz="1900" dirty="0" smtClean="0"/>
              <a:t> Evitare </a:t>
            </a:r>
            <a:r>
              <a:rPr lang="it-IT" sz="1900" b="1" dirty="0" smtClean="0">
                <a:solidFill>
                  <a:srgbClr val="FF0000"/>
                </a:solidFill>
              </a:rPr>
              <a:t>i punti esclamativi</a:t>
            </a:r>
            <a:r>
              <a:rPr lang="it-IT" sz="1900" dirty="0" smtClean="0"/>
              <a:t>: non tanti alla fine di una frase, ne basta uno, e quando è proprio necessario.</a:t>
            </a:r>
          </a:p>
          <a:p>
            <a:pPr lvl="0">
              <a:spcBef>
                <a:spcPts val="600"/>
              </a:spcBef>
              <a:buFont typeface="Arial" pitchFamily="34" charset="0"/>
              <a:buChar char="•"/>
            </a:pPr>
            <a:r>
              <a:rPr lang="it-IT" sz="1900" dirty="0" smtClean="0"/>
              <a:t> Non mettere </a:t>
            </a:r>
            <a:r>
              <a:rPr lang="it-IT" sz="1900" b="1" dirty="0" smtClean="0">
                <a:solidFill>
                  <a:srgbClr val="FF0000"/>
                </a:solidFill>
              </a:rPr>
              <a:t>troppe maiuscole</a:t>
            </a:r>
            <a:r>
              <a:rPr lang="it-IT" sz="1900" dirty="0" smtClean="0"/>
              <a:t>: no “L’Incontro delle Famiglie si terrà Domenica 20 Dicembre” ma “L’incontro delle famiglie si terrà domenica 20 dicembre”.</a:t>
            </a:r>
          </a:p>
          <a:p>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fontScale="90000"/>
          </a:bodyPr>
          <a:lstStyle/>
          <a:p>
            <a:pPr algn="r"/>
            <a:r>
              <a:rPr lang="it-IT" dirty="0" smtClean="0"/>
              <a:t>I generi giornalistici</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7" name="CasellaDiTesto 6"/>
          <p:cNvSpPr txBox="1"/>
          <p:nvPr/>
        </p:nvSpPr>
        <p:spPr>
          <a:xfrm>
            <a:off x="395536" y="1628800"/>
            <a:ext cx="8352928" cy="5016758"/>
          </a:xfrm>
          <a:prstGeom prst="rect">
            <a:avLst/>
          </a:prstGeom>
          <a:noFill/>
        </p:spPr>
        <p:txBody>
          <a:bodyPr wrap="square" rtlCol="0">
            <a:spAutoFit/>
          </a:bodyPr>
          <a:lstStyle/>
          <a:p>
            <a:r>
              <a:rPr lang="it-IT" dirty="0" smtClean="0"/>
              <a:t> </a:t>
            </a:r>
            <a:r>
              <a:rPr lang="it-IT" sz="2000" b="1" dirty="0" smtClean="0">
                <a:solidFill>
                  <a:srgbClr val="FF0000"/>
                </a:solidFill>
              </a:rPr>
              <a:t>L’editoriale</a:t>
            </a:r>
            <a:endParaRPr lang="it-IT" sz="2000" dirty="0" smtClean="0">
              <a:solidFill>
                <a:srgbClr val="FF0000"/>
              </a:solidFill>
            </a:endParaRPr>
          </a:p>
          <a:p>
            <a:r>
              <a:rPr lang="it-IT" sz="2000" dirty="0" smtClean="0"/>
              <a:t>E’ un testo che impegna la responsabilità del giornale. Può essere una riflessione, un commento.. Deve essere chiaro e rigoroso. Occupa uno spazio privilegiato nel giornale: è composto in un carattere più grande di quello degli altri articoli, spesso è riquadrato.</a:t>
            </a:r>
          </a:p>
          <a:p>
            <a:r>
              <a:rPr lang="it-IT" sz="2000" b="1" dirty="0" smtClean="0">
                <a:solidFill>
                  <a:srgbClr val="FF0000"/>
                </a:solidFill>
              </a:rPr>
              <a:t>Il commento</a:t>
            </a:r>
            <a:endParaRPr lang="it-IT" sz="2000" dirty="0" smtClean="0">
              <a:solidFill>
                <a:srgbClr val="FF0000"/>
              </a:solidFill>
            </a:endParaRPr>
          </a:p>
          <a:p>
            <a:r>
              <a:rPr lang="it-IT" sz="2000" dirty="0" smtClean="0"/>
              <a:t>Articolo pubblicato ad intervalli regolari, ma non necessariamente in ogni numero del giornale. Espone riflessioni personali su un fatto di attualità. Ha come stimolo un sentimento: disillusione, indignazione, speranza. E’ scritto con grande libertà espressiva, spesso in prima persona. Di solito, il suo autore è una “penna” conosciuta.</a:t>
            </a:r>
          </a:p>
          <a:p>
            <a:r>
              <a:rPr lang="it-IT" sz="2000" b="1" dirty="0" smtClean="0">
                <a:solidFill>
                  <a:srgbClr val="FF0000"/>
                </a:solidFill>
              </a:rPr>
              <a:t>La notizia in breve</a:t>
            </a:r>
            <a:endParaRPr lang="it-IT" sz="2000" dirty="0" smtClean="0">
              <a:solidFill>
                <a:srgbClr val="FF0000"/>
              </a:solidFill>
            </a:endParaRPr>
          </a:p>
          <a:p>
            <a:r>
              <a:rPr lang="it-IT" sz="2000" dirty="0" smtClean="0"/>
              <a:t>Dalle 10 alle 12 righe di informazione puntuale e precisa, che non richiede ulteriore approfondimento, ma che risponde con un numero minimo di parole alle domande: Chi? Cosa? Quando? Dove? Ed eventualmente anche alle domande: Come? Perché?.</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292080" y="0"/>
            <a:ext cx="3312368" cy="1340768"/>
          </a:xfrm>
        </p:spPr>
        <p:txBody>
          <a:bodyPr>
            <a:normAutofit fontScale="90000"/>
          </a:bodyPr>
          <a:lstStyle/>
          <a:p>
            <a:pPr algn="r"/>
            <a:r>
              <a:rPr lang="it-IT" dirty="0" smtClean="0"/>
              <a:t>I generi giornalistici</a:t>
            </a:r>
            <a:endParaRPr lang="it-IT" dirty="0"/>
          </a:p>
        </p:txBody>
      </p:sp>
      <p:pic>
        <p:nvPicPr>
          <p:cNvPr id="4" name="Immagine 3" descr="logo ucs diocesano.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88032" y="260648"/>
            <a:ext cx="971600" cy="994734"/>
          </a:xfrm>
          <a:prstGeom prst="rect">
            <a:avLst/>
          </a:prstGeom>
          <a:ln>
            <a:noFill/>
          </a:ln>
          <a:effectLst>
            <a:outerShdw blurRad="190500" algn="tl" rotWithShape="0">
              <a:srgbClr val="000000">
                <a:alpha val="70000"/>
              </a:srgbClr>
            </a:outerShdw>
          </a:effectLst>
        </p:spPr>
      </p:pic>
      <p:sp>
        <p:nvSpPr>
          <p:cNvPr id="5" name="Rettangolo 4"/>
          <p:cNvSpPr/>
          <p:nvPr/>
        </p:nvSpPr>
        <p:spPr>
          <a:xfrm>
            <a:off x="1403648" y="260648"/>
            <a:ext cx="4104456" cy="1015663"/>
          </a:xfrm>
          <a:prstGeom prst="rect">
            <a:avLst/>
          </a:prstGeom>
        </p:spPr>
        <p:txBody>
          <a:bodyPr wrap="square">
            <a:spAutoFit/>
          </a:bodyPr>
          <a:lstStyle/>
          <a:p>
            <a:r>
              <a:rPr lang="it-IT" sz="2000" b="1" baseline="30000" dirty="0" smtClean="0"/>
              <a:t>Diocesi di Molfetta </a:t>
            </a:r>
            <a:r>
              <a:rPr lang="it-IT" sz="2000" b="1" baseline="30000" dirty="0" err="1" smtClean="0"/>
              <a:t>Ruvo</a:t>
            </a:r>
            <a:r>
              <a:rPr lang="it-IT" sz="2000" b="1" baseline="30000" dirty="0" smtClean="0"/>
              <a:t> </a:t>
            </a:r>
            <a:r>
              <a:rPr lang="it-IT" sz="2000" b="1" baseline="30000" dirty="0" err="1" smtClean="0"/>
              <a:t>Giovinazzo</a:t>
            </a:r>
            <a:r>
              <a:rPr lang="it-IT" sz="2000" b="1" baseline="30000" dirty="0" smtClean="0"/>
              <a:t> </a:t>
            </a:r>
            <a:r>
              <a:rPr lang="it-IT" sz="2000" b="1" baseline="30000" dirty="0" err="1" smtClean="0"/>
              <a:t>Terlizzi</a:t>
            </a:r>
            <a:endParaRPr lang="it-IT" sz="2000" b="1" baseline="30000" dirty="0" smtClean="0"/>
          </a:p>
          <a:p>
            <a:r>
              <a:rPr lang="it-IT" sz="2000" b="1" baseline="30000" dirty="0" smtClean="0"/>
              <a:t>Ufficio per le Comunicazioni sociali</a:t>
            </a:r>
          </a:p>
          <a:p>
            <a:r>
              <a:rPr lang="it-IT" sz="2000" b="1" baseline="30000" dirty="0" smtClean="0"/>
              <a:t>Ufficio per la Pastorale scolastica</a:t>
            </a:r>
          </a:p>
          <a:p>
            <a:r>
              <a:rPr lang="it-IT" sz="2000" b="1" baseline="30000" dirty="0" smtClean="0"/>
              <a:t>www.diocesimolfetta.it</a:t>
            </a:r>
            <a:endParaRPr lang="it-IT" sz="2000" dirty="0"/>
          </a:p>
        </p:txBody>
      </p:sp>
      <p:sp>
        <p:nvSpPr>
          <p:cNvPr id="7" name="CasellaDiTesto 6"/>
          <p:cNvSpPr txBox="1"/>
          <p:nvPr/>
        </p:nvSpPr>
        <p:spPr>
          <a:xfrm>
            <a:off x="251520" y="1628800"/>
            <a:ext cx="8712968" cy="5062924"/>
          </a:xfrm>
          <a:prstGeom prst="rect">
            <a:avLst/>
          </a:prstGeom>
          <a:noFill/>
        </p:spPr>
        <p:txBody>
          <a:bodyPr wrap="square" rtlCol="0">
            <a:spAutoFit/>
          </a:bodyPr>
          <a:lstStyle/>
          <a:p>
            <a:r>
              <a:rPr lang="it-IT" sz="1900" b="1" dirty="0" smtClean="0">
                <a:solidFill>
                  <a:srgbClr val="FF0000"/>
                </a:solidFill>
              </a:rPr>
              <a:t>Il resoconto</a:t>
            </a:r>
            <a:endParaRPr lang="it-IT" sz="1900" dirty="0" smtClean="0">
              <a:solidFill>
                <a:srgbClr val="FF0000"/>
              </a:solidFill>
            </a:endParaRPr>
          </a:p>
          <a:p>
            <a:r>
              <a:rPr lang="it-IT" sz="1900" dirty="0" smtClean="0"/>
              <a:t>Articolo a carattere informativo che fa il resoconto, senza commenti, di un evento al quale il cronista ha assistito. Riferisce fatti importanti, nuovi ed interessanti, e lascia che sia il lettore a giudicare.</a:t>
            </a:r>
          </a:p>
          <a:p>
            <a:r>
              <a:rPr lang="it-IT" sz="1900" b="1" dirty="0" smtClean="0">
                <a:solidFill>
                  <a:srgbClr val="FF0000"/>
                </a:solidFill>
              </a:rPr>
              <a:t>Il servizio giornalistico</a:t>
            </a:r>
            <a:endParaRPr lang="it-IT" sz="1900" dirty="0" smtClean="0">
              <a:solidFill>
                <a:srgbClr val="FF0000"/>
              </a:solidFill>
            </a:endParaRPr>
          </a:p>
          <a:p>
            <a:r>
              <a:rPr lang="it-IT" sz="1900" dirty="0" smtClean="0"/>
              <a:t>Il suo scopo è di far vedere, capire, rendere il lettore partecipe di un’emozione, di un’atmosfera. Mostra, riporta la vita. E’ vivace, colorito. Comunica un’impressione. Mette in scena fatti di cui l’autore è stato protagonista, senza commenti espliciti.</a:t>
            </a:r>
          </a:p>
          <a:p>
            <a:r>
              <a:rPr lang="it-IT" sz="1900" b="1" dirty="0" smtClean="0">
                <a:solidFill>
                  <a:srgbClr val="FF0000"/>
                </a:solidFill>
              </a:rPr>
              <a:t>L’inchiesta</a:t>
            </a:r>
            <a:endParaRPr lang="it-IT" sz="1900" dirty="0" smtClean="0">
              <a:solidFill>
                <a:srgbClr val="FF0000"/>
              </a:solidFill>
            </a:endParaRPr>
          </a:p>
          <a:p>
            <a:r>
              <a:rPr lang="it-IT" sz="1900" dirty="0" smtClean="0"/>
              <a:t>Articolo che dà la risposta a domande precise. Fa il punto su ciò che si sa al riguardo, avanza ipotesi e le verifica andando alla fonte, quindi propone una conclusione. Verifiche in prima persona, testimonianze, esempi caratterizzano le tappe della dimostrazione.</a:t>
            </a:r>
          </a:p>
          <a:p>
            <a:r>
              <a:rPr lang="it-IT" sz="1900" b="1" dirty="0" smtClean="0">
                <a:solidFill>
                  <a:srgbClr val="FF0000"/>
                </a:solidFill>
              </a:rPr>
              <a:t>L’intervista</a:t>
            </a:r>
            <a:endParaRPr lang="it-IT" sz="1900" dirty="0" smtClean="0">
              <a:solidFill>
                <a:srgbClr val="FF0000"/>
              </a:solidFill>
            </a:endParaRPr>
          </a:p>
          <a:p>
            <a:r>
              <a:rPr lang="it-IT" sz="1900" dirty="0" smtClean="0"/>
              <a:t>Incontro di un redattore con una persona la quale accetta che le sue risposte siano poi riportate sul giornale. Normalmente, l’intervista assume la classica forma di domanda-risposta. Mira ad ottenere informazioni o opinioni inedite che possono interessare il lettore.</a:t>
            </a:r>
            <a:endParaRPr lang="it-IT" sz="19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Montagne</Template>
  <TotalTime>440</TotalTime>
  <Words>1067</Words>
  <Application>Microsoft Office PowerPoint</Application>
  <PresentationFormat>Presentazione su schermo (4:3)</PresentationFormat>
  <Paragraphs>237</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Mountain</vt:lpstr>
      <vt:lpstr>Realizziamo il Giornale di Comunità</vt:lpstr>
      <vt:lpstr>Preghiamo</vt:lpstr>
      <vt:lpstr>Preghiamo</vt:lpstr>
      <vt:lpstr>Preghiamo</vt:lpstr>
      <vt:lpstr>Preghiamo</vt:lpstr>
      <vt:lpstr>Progettiamo il Giornale di Comunità</vt:lpstr>
      <vt:lpstr>Scrivere per chi e come</vt:lpstr>
      <vt:lpstr>I generi giornalistici</vt:lpstr>
      <vt:lpstr>I generi giornalistici</vt:lpstr>
      <vt:lpstr>La veste tipografica</vt:lpstr>
      <vt:lpstr>La veste tipografica</vt:lpstr>
      <vt:lpstr>Quali sezioni?</vt:lpstr>
      <vt:lpstr>Esempi</vt:lpstr>
      <vt:lpstr>Esempi</vt:lpstr>
      <vt:lpstr>Esempi</vt:lpstr>
      <vt:lpstr>Software per l’impaginazione</vt:lpstr>
      <vt:lpstr>Creiamo  un giornale </vt:lpstr>
      <vt:lpstr>Costruiamo una prima pagina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Comunicare nell’era digitale col linguaggio giornalistico</dc:title>
  <dc:creator>Luigi</dc:creator>
  <cp:lastModifiedBy> </cp:lastModifiedBy>
  <cp:revision>47</cp:revision>
  <dcterms:created xsi:type="dcterms:W3CDTF">2012-11-28T16:42:27Z</dcterms:created>
  <dcterms:modified xsi:type="dcterms:W3CDTF">2013-03-08T18:43:39Z</dcterms:modified>
</cp:coreProperties>
</file>